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22"/>
  </p:notesMasterIdLst>
  <p:sldIdLst>
    <p:sldId id="297" r:id="rId4"/>
    <p:sldId id="313" r:id="rId5"/>
    <p:sldId id="383" r:id="rId6"/>
    <p:sldId id="392" r:id="rId7"/>
    <p:sldId id="394" r:id="rId8"/>
    <p:sldId id="404" r:id="rId9"/>
    <p:sldId id="410" r:id="rId10"/>
    <p:sldId id="413" r:id="rId11"/>
    <p:sldId id="414" r:id="rId12"/>
    <p:sldId id="418" r:id="rId13"/>
    <p:sldId id="429" r:id="rId14"/>
    <p:sldId id="422" r:id="rId15"/>
    <p:sldId id="423" r:id="rId16"/>
    <p:sldId id="424" r:id="rId17"/>
    <p:sldId id="431" r:id="rId18"/>
    <p:sldId id="435" r:id="rId19"/>
    <p:sldId id="434" r:id="rId20"/>
    <p:sldId id="432" r:id="rId21"/>
  </p:sldIdLst>
  <p:sldSz cx="9144000" cy="6858000" type="screen4x3"/>
  <p:notesSz cx="9928225" cy="6797675"/>
  <p:defaultTextStyle>
    <a:defPPr>
      <a:defRPr lang="de-DE"/>
    </a:defPPr>
    <a:lvl1pPr marL="0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4633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29266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43899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58534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73167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87799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02433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17066" algn="l" defTabSz="8292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35" autoAdjust="0"/>
  </p:normalViewPr>
  <p:slideViewPr>
    <p:cSldViewPr>
      <p:cViewPr>
        <p:scale>
          <a:sx n="72" d="100"/>
          <a:sy n="72" d="100"/>
        </p:scale>
        <p:origin x="-1584" y="-3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3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C915A-4E6C-410C-BA6F-060140BE2630}" type="datetimeFigureOut">
              <a:rPr lang="de-DE" smtClean="0"/>
              <a:t>22.02.2026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4271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69D0C-F8B0-4012-AAB4-B3EBBC71AB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9940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4633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29266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43899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58534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73167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87799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02433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17066" algn="l" defTabSz="82926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1" y="2130433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3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7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2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596EB-2AF6-4844-A8ED-8D500801C584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544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5F03-C044-4ADD-A3F3-9339625713C5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153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49" y="366714"/>
            <a:ext cx="1543051" cy="78009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9" y="366714"/>
            <a:ext cx="4476751" cy="78009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1597D-5A01-42D6-AC3C-E1CE2CBA5CC1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7215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86E18-CCA3-4709-8A7C-F423F61BBAD0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10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B4FD6-7078-478E-8D11-D66BA8FB1F98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134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FB53C-70EC-4966-A31F-DF631D76BB48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64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01808-ECE7-41CB-AD26-013F6FE976C9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1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A8171-7FB6-45F0-8FA4-F8F06FE838AB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56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1D8C7-4A9C-43F0-85AB-6CBFF34CE829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8634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D5A83-99E6-47C2-8EA4-9D55DDB12B62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26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A1AFA-291F-40F4-B158-2249FB3BDA94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9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BF1FA-244C-4DB5-B1DD-6E12C8EA1A00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2022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AFB6F-AC16-4109-9049-04F8232857C6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81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6CBB6-CC0E-4F1A-9434-1E6532D43CA8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173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DE6CB-2ED9-4DB1-8811-3C41D14A5EBA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219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32021-5D56-494B-94D6-7B11C1DC9857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729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519C2-6893-4EEE-9BE5-C32762709703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106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E586A-1738-4011-BECB-379A32D33AE3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8760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FB819-90A4-455A-97DE-B99138C4CDA7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1532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010B8-771D-4961-992F-7EDDD3CC47C3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5234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A0B8B-F635-402D-82C8-B2FCC404D86D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8120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99A98-412A-4661-94D0-4C24F3459280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35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6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2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38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53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31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77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243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70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644C-04CA-4212-9985-29281D1BF9B3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90993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2877A-2475-47CA-9796-8B58A5A073FF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889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1C629-D3D5-4FF7-B5DE-D900E249FCFB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5375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388CD-915D-4432-8DF9-CB0AE72FCA19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535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18F97-8F07-420A-A78C-9192BDC3C23D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02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9" y="2133604"/>
            <a:ext cx="3009900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505211" y="2133604"/>
            <a:ext cx="3009900" cy="60340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5107C-ADEF-45E8-9B23-40848D0BF2AB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0376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7" y="1535113"/>
            <a:ext cx="4040188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33" indent="0">
              <a:buNone/>
              <a:defRPr sz="1800" b="1"/>
            </a:lvl2pPr>
            <a:lvl3pPr marL="829266" indent="0">
              <a:buNone/>
              <a:defRPr sz="1600" b="1"/>
            </a:lvl3pPr>
            <a:lvl4pPr marL="1243899" indent="0">
              <a:buNone/>
              <a:defRPr sz="1500" b="1"/>
            </a:lvl4pPr>
            <a:lvl5pPr marL="1658534" indent="0">
              <a:buNone/>
              <a:defRPr sz="1500" b="1"/>
            </a:lvl5pPr>
            <a:lvl6pPr marL="2073167" indent="0">
              <a:buNone/>
              <a:defRPr sz="1500" b="1"/>
            </a:lvl6pPr>
            <a:lvl7pPr marL="2487799" indent="0">
              <a:buNone/>
              <a:defRPr sz="1500" b="1"/>
            </a:lvl7pPr>
            <a:lvl8pPr marL="2902433" indent="0">
              <a:buNone/>
              <a:defRPr sz="1500" b="1"/>
            </a:lvl8pPr>
            <a:lvl9pPr marL="3317066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7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33" indent="0">
              <a:buNone/>
              <a:defRPr sz="1800" b="1"/>
            </a:lvl2pPr>
            <a:lvl3pPr marL="829266" indent="0">
              <a:buNone/>
              <a:defRPr sz="1600" b="1"/>
            </a:lvl3pPr>
            <a:lvl4pPr marL="1243899" indent="0">
              <a:buNone/>
              <a:defRPr sz="1500" b="1"/>
            </a:lvl4pPr>
            <a:lvl5pPr marL="1658534" indent="0">
              <a:buNone/>
              <a:defRPr sz="1500" b="1"/>
            </a:lvl5pPr>
            <a:lvl6pPr marL="2073167" indent="0">
              <a:buNone/>
              <a:defRPr sz="1500" b="1"/>
            </a:lvl6pPr>
            <a:lvl7pPr marL="2487799" indent="0">
              <a:buNone/>
              <a:defRPr sz="1500" b="1"/>
            </a:lvl7pPr>
            <a:lvl8pPr marL="2902433" indent="0">
              <a:buNone/>
              <a:defRPr sz="1500" b="1"/>
            </a:lvl8pPr>
            <a:lvl9pPr marL="3317066" indent="0">
              <a:buNone/>
              <a:defRPr sz="15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9E97A-FBFA-4872-811A-44006315AACF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210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C7E8-E5D9-4905-B596-78B6950F4014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704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BB6F2-483E-4B73-9362-7452DD47EC2C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431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10" y="273053"/>
            <a:ext cx="3008313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61" y="273056"/>
            <a:ext cx="5111751" cy="585311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10" y="1435107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14633" indent="0">
              <a:buNone/>
              <a:defRPr sz="1100"/>
            </a:lvl2pPr>
            <a:lvl3pPr marL="829266" indent="0">
              <a:buNone/>
              <a:defRPr sz="900"/>
            </a:lvl3pPr>
            <a:lvl4pPr marL="1243899" indent="0">
              <a:buNone/>
              <a:defRPr sz="800"/>
            </a:lvl4pPr>
            <a:lvl5pPr marL="1658534" indent="0">
              <a:buNone/>
              <a:defRPr sz="800"/>
            </a:lvl5pPr>
            <a:lvl6pPr marL="2073167" indent="0">
              <a:buNone/>
              <a:defRPr sz="800"/>
            </a:lvl6pPr>
            <a:lvl7pPr marL="2487799" indent="0">
              <a:buNone/>
              <a:defRPr sz="800"/>
            </a:lvl7pPr>
            <a:lvl8pPr marL="2902433" indent="0">
              <a:buNone/>
              <a:defRPr sz="800"/>
            </a:lvl8pPr>
            <a:lvl9pPr marL="3317066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FC82-5D45-4B98-A1FC-48975DC34E52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956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4633" indent="0">
              <a:buNone/>
              <a:defRPr sz="2500"/>
            </a:lvl2pPr>
            <a:lvl3pPr marL="829266" indent="0">
              <a:buNone/>
              <a:defRPr sz="2200"/>
            </a:lvl3pPr>
            <a:lvl4pPr marL="1243899" indent="0">
              <a:buNone/>
              <a:defRPr sz="1800"/>
            </a:lvl4pPr>
            <a:lvl5pPr marL="1658534" indent="0">
              <a:buNone/>
              <a:defRPr sz="1800"/>
            </a:lvl5pPr>
            <a:lvl6pPr marL="2073167" indent="0">
              <a:buNone/>
              <a:defRPr sz="1800"/>
            </a:lvl6pPr>
            <a:lvl7pPr marL="2487799" indent="0">
              <a:buNone/>
              <a:defRPr sz="1800"/>
            </a:lvl7pPr>
            <a:lvl8pPr marL="2902433" indent="0">
              <a:buNone/>
              <a:defRPr sz="1800"/>
            </a:lvl8pPr>
            <a:lvl9pPr marL="3317066" indent="0">
              <a:buNone/>
              <a:defRPr sz="18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14633" indent="0">
              <a:buNone/>
              <a:defRPr sz="1100"/>
            </a:lvl2pPr>
            <a:lvl3pPr marL="829266" indent="0">
              <a:buNone/>
              <a:defRPr sz="900"/>
            </a:lvl3pPr>
            <a:lvl4pPr marL="1243899" indent="0">
              <a:buNone/>
              <a:defRPr sz="800"/>
            </a:lvl4pPr>
            <a:lvl5pPr marL="1658534" indent="0">
              <a:buNone/>
              <a:defRPr sz="800"/>
            </a:lvl5pPr>
            <a:lvl6pPr marL="2073167" indent="0">
              <a:buNone/>
              <a:defRPr sz="800"/>
            </a:lvl6pPr>
            <a:lvl7pPr marL="2487799" indent="0">
              <a:buNone/>
              <a:defRPr sz="800"/>
            </a:lvl7pPr>
            <a:lvl8pPr marL="2902433" indent="0">
              <a:buNone/>
              <a:defRPr sz="800"/>
            </a:lvl8pPr>
            <a:lvl9pPr marL="3317066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0AFD-B8AC-4F03-BD74-505C7C63C42E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6346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  <a:prstGeom prst="rect">
            <a:avLst/>
          </a:prstGeom>
        </p:spPr>
        <p:txBody>
          <a:bodyPr vert="horz" lIns="82927" tIns="41463" rIns="82927" bIns="41463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1" y="1600207"/>
            <a:ext cx="8229600" cy="4525963"/>
          </a:xfrm>
          <a:prstGeom prst="rect">
            <a:avLst/>
          </a:prstGeom>
        </p:spPr>
        <p:txBody>
          <a:bodyPr vert="horz" lIns="82927" tIns="41463" rIns="82927" bIns="41463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1" y="6356355"/>
            <a:ext cx="2133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0ED5D-4255-47EE-8718-BD7315ADB06B}" type="datetime1">
              <a:rPr lang="de-DE" smtClean="0"/>
              <a:t>22.02.2026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1" y="6356355"/>
            <a:ext cx="2895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1" y="6356355"/>
            <a:ext cx="2133600" cy="365125"/>
          </a:xfrm>
          <a:prstGeom prst="rect">
            <a:avLst/>
          </a:prstGeom>
        </p:spPr>
        <p:txBody>
          <a:bodyPr vert="horz" lIns="82927" tIns="41463" rIns="82927" bIns="41463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1D478-EC50-4196-BDE5-926DCF9C17E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321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829266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0975" indent="-310975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3779" indent="-259145" algn="l" defTabSz="829266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583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216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850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483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117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09749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24382" indent="-207316" algn="l" defTabSz="8292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33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266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9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534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167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7799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433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066" algn="l" defTabSz="8292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154CE0A-69DD-4513-B595-3E365C5360A1}" type="slidenum">
              <a:rPr lang="de-DE" altLang="de-DE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9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7E3BB2F-DDD8-4B5E-B141-268AB343D0A7}" type="slidenum">
              <a:rPr lang="de-DE" altLang="de-DE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12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080860" y="1412776"/>
            <a:ext cx="6912768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29361"/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</a:t>
            </a:r>
            <a:r>
              <a:rPr lang="de-D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D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PKH auf beiden Seiten, Kostenausgleichung </a:t>
            </a:r>
            <a:r>
              <a:rPr lang="de-D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Übergangsanspruch</a:t>
            </a:r>
          </a:p>
          <a:p>
            <a:pPr lvl="0" algn="ctr" defTabSz="829361"/>
            <a:endParaRPr lang="de-D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Vorläufig vollstreckbares Urteil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Gegenstandswert: 7.000,00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Beide Parteien sind anwaltlich vertreten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Beklagter haben volle PKH</a:t>
            </a: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beide Anwälte sind Verfahrens- und Terminsgebühr entstanden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829361"/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Kläger trägt ¼, Beklagter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trägt </a:t>
            </a:r>
            <a:r>
              <a:rPr lang="de-D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¾ der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Kosten des Verfahrens</a:t>
            </a:r>
          </a:p>
        </p:txBody>
      </p:sp>
    </p:spTree>
    <p:extLst>
      <p:ext uri="{BB962C8B-B14F-4D97-AF65-F5344CB8AC3E}">
        <p14:creationId xmlns:p14="http://schemas.microsoft.com/office/powerpoint/2010/main" val="2395611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427808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  </a:t>
            </a:r>
            <a:r>
              <a:rPr lang="de-DE" sz="1400" dirty="0"/>
              <a:t> 728,13 €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1.038,76 </a:t>
            </a:r>
            <a:r>
              <a:rPr lang="de-DE" sz="1400" dirty="0"/>
              <a:t>€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tabLst>
                <a:tab pos="361950" algn="l"/>
              </a:tabLst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1.766,89 €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</a:t>
            </a:r>
            <a:r>
              <a:rPr lang="de-DE" sz="1400" dirty="0"/>
              <a:t>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1.766,89 € - </a:t>
            </a:r>
            <a:r>
              <a:rPr lang="de-DE" sz="1400" dirty="0"/>
              <a:t> 1.456,26 €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310,63 €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Der Erstattungsanspruch des Klägers wird gemindert durch den Übergangsanspruch: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/>
              <a:t> 728,13 €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-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310,63 €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= </a:t>
            </a:r>
            <a:r>
              <a:rPr lang="de-DE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417,50 </a:t>
            </a:r>
            <a:r>
              <a:rPr lang="de-DE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€</a:t>
            </a:r>
            <a:endParaRPr lang="de-DE" sz="14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 smtClean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 algn="just">
              <a:tabLst>
                <a:tab pos="361950" algn="l"/>
              </a:tabLst>
            </a:pP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Die Festsetzung kann entweder auf den Namen der Partei oder auf den Namen des 	beigeordneten Rechtsanwaltes erfolgen.</a:t>
            </a:r>
          </a:p>
        </p:txBody>
      </p:sp>
    </p:spTree>
    <p:extLst>
      <p:ext uri="{BB962C8B-B14F-4D97-AF65-F5344CB8AC3E}">
        <p14:creationId xmlns:p14="http://schemas.microsoft.com/office/powerpoint/2010/main" val="28030395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979613" y="1268413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</p:spTree>
    <p:extLst>
      <p:ext uri="{BB962C8B-B14F-4D97-AF65-F5344CB8AC3E}">
        <p14:creationId xmlns:p14="http://schemas.microsoft.com/office/powerpoint/2010/main" val="268904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979613" y="1283409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492500" y="1268413"/>
            <a:ext cx="1296988" cy="403225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weitere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Vergütung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gem.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§ 50 RVG</a:t>
            </a:r>
          </a:p>
        </p:txBody>
      </p:sp>
    </p:spTree>
    <p:extLst>
      <p:ext uri="{BB962C8B-B14F-4D97-AF65-F5344CB8AC3E}">
        <p14:creationId xmlns:p14="http://schemas.microsoft.com/office/powerpoint/2010/main" val="9729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979613" y="1268413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492500" y="1268413"/>
            <a:ext cx="1296988" cy="403225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weitere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Vergütung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gem.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§ 50 RVG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908175" y="549275"/>
            <a:ext cx="2952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smtClean="0">
                <a:solidFill>
                  <a:srgbClr val="000000"/>
                </a:solidFill>
              </a:rPr>
              <a:t>notwendige Auslagen des Klägers</a:t>
            </a:r>
          </a:p>
        </p:txBody>
      </p:sp>
      <p:sp>
        <p:nvSpPr>
          <p:cNvPr id="4101" name="Line 6"/>
          <p:cNvSpPr>
            <a:spLocks noChangeShapeType="1"/>
          </p:cNvSpPr>
          <p:nvPr/>
        </p:nvSpPr>
        <p:spPr bwMode="auto">
          <a:xfrm>
            <a:off x="1979613" y="1052513"/>
            <a:ext cx="2808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50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979613" y="1268413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492500" y="1268413"/>
            <a:ext cx="1296988" cy="403225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weitere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Vergütung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gem.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§ 50 RVG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859338" y="1268413"/>
            <a:ext cx="2952750" cy="403225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notwendige Auslagen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des Beklagten</a:t>
            </a:r>
          </a:p>
        </p:txBody>
      </p:sp>
    </p:spTree>
    <p:extLst>
      <p:ext uri="{BB962C8B-B14F-4D97-AF65-F5344CB8AC3E}">
        <p14:creationId xmlns:p14="http://schemas.microsoft.com/office/powerpoint/2010/main" val="357551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979613" y="1268413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492500" y="1268413"/>
            <a:ext cx="1296988" cy="403225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weitere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Vergütung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gem.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§ 50 RVG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859338" y="1268413"/>
            <a:ext cx="2952750" cy="403225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notwendige Auslagen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des Beklagten</a:t>
            </a:r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>
            <a:off x="3059832" y="836613"/>
            <a:ext cx="0" cy="5362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>
            <a:off x="3059832" y="6044923"/>
            <a:ext cx="179950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H="1">
            <a:off x="1115616" y="981075"/>
            <a:ext cx="194421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3109845" y="6044923"/>
            <a:ext cx="26142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3/4 des Beklagten</a:t>
            </a: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179388" y="620713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1/4 des Klägers</a:t>
            </a:r>
          </a:p>
        </p:txBody>
      </p:sp>
    </p:spTree>
    <p:extLst>
      <p:ext uri="{BB962C8B-B14F-4D97-AF65-F5344CB8AC3E}">
        <p14:creationId xmlns:p14="http://schemas.microsoft.com/office/powerpoint/2010/main" val="77492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979613" y="1268413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492500" y="1268413"/>
            <a:ext cx="1296988" cy="403225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weitere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Vergütung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gem.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§ 50 RVG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859338" y="1268413"/>
            <a:ext cx="2952750" cy="403225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notwendige Auslagen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des Beklagten</a:t>
            </a:r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>
            <a:off x="3059832" y="836613"/>
            <a:ext cx="0" cy="5362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>
            <a:off x="3059832" y="6044923"/>
            <a:ext cx="179950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H="1">
            <a:off x="1115616" y="981075"/>
            <a:ext cx="194421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3109845" y="6044923"/>
            <a:ext cx="26142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3/4 des Beklagten</a:t>
            </a: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179388" y="620713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1/4 des Klägers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75035" y="627986"/>
            <a:ext cx="3949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Übergangsanspruch gem. § 59 RVG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 flipH="1">
            <a:off x="3214995" y="925513"/>
            <a:ext cx="420901" cy="78564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00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979613" y="1268413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492500" y="1268413"/>
            <a:ext cx="1296988" cy="403225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weitere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Vergütung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gem.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§ 50 RVG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859338" y="1268413"/>
            <a:ext cx="2952750" cy="403225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notwendige Auslagen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des Beklagten</a:t>
            </a:r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>
            <a:off x="3059832" y="836613"/>
            <a:ext cx="0" cy="5362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>
            <a:off x="3059832" y="6044923"/>
            <a:ext cx="179950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H="1">
            <a:off x="1115616" y="981075"/>
            <a:ext cx="194421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3109845" y="6044923"/>
            <a:ext cx="26142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3/4 des Beklagten</a:t>
            </a: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179388" y="620713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1/4 des Klägers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75035" y="627986"/>
            <a:ext cx="3949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Übergangsanspruch gem. § 59 RVG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 flipH="1">
            <a:off x="3214995" y="925513"/>
            <a:ext cx="420901" cy="78564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5549682" y="5570283"/>
            <a:ext cx="3270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i</a:t>
            </a:r>
            <a:r>
              <a:rPr lang="de-DE" sz="1400" dirty="0" smtClean="0"/>
              <a:t>m KFB gem. §§ 104, 106 oder § 126 ZPO festzusetzender Betrag</a:t>
            </a:r>
            <a:endParaRPr lang="de-DE" sz="1400" dirty="0"/>
          </a:p>
        </p:txBody>
      </p:sp>
      <p:cxnSp>
        <p:nvCxnSpPr>
          <p:cNvPr id="5" name="Gerade Verbindung mit Pfeil 4"/>
          <p:cNvCxnSpPr>
            <a:stCxn id="2" idx="1"/>
          </p:cNvCxnSpPr>
          <p:nvPr/>
        </p:nvCxnSpPr>
        <p:spPr>
          <a:xfrm flipH="1" flipV="1">
            <a:off x="4067944" y="4797152"/>
            <a:ext cx="1481738" cy="1034741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39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979613" y="1268413"/>
            <a:ext cx="151130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PKH-Vergütung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492500" y="1268413"/>
            <a:ext cx="1296988" cy="403225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weitere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Vergütung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gem.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600" smtClean="0">
                <a:solidFill>
                  <a:srgbClr val="000000"/>
                </a:solidFill>
              </a:rPr>
              <a:t>§ 50 RVG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859338" y="1268413"/>
            <a:ext cx="2952750" cy="403225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notwendige Auslagen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de-DE" sz="1800" smtClean="0">
                <a:solidFill>
                  <a:srgbClr val="000000"/>
                </a:solidFill>
              </a:rPr>
              <a:t>des Beklagten</a:t>
            </a:r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>
            <a:off x="3059832" y="836613"/>
            <a:ext cx="0" cy="5362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>
            <a:off x="3059832" y="6044923"/>
            <a:ext cx="179950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H="1">
            <a:off x="1115616" y="981075"/>
            <a:ext cx="194421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e-DE" sz="1800" smtClean="0">
              <a:solidFill>
                <a:srgbClr val="000000"/>
              </a:solidFill>
            </a:endParaRP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3109845" y="6044923"/>
            <a:ext cx="26142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3/4 des Beklagten</a:t>
            </a: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179388" y="620713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 altLang="de-DE" sz="1400" dirty="0" smtClean="0">
                <a:solidFill>
                  <a:srgbClr val="000000"/>
                </a:solidFill>
              </a:rPr>
              <a:t>Entspricht 1/4 des Klägers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75035" y="627986"/>
            <a:ext cx="3949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Übergangsanspruch gem. § 59 RVG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 flipH="1">
            <a:off x="3214995" y="925513"/>
            <a:ext cx="420901" cy="78564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5549682" y="5570283"/>
            <a:ext cx="3270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i</a:t>
            </a:r>
            <a:r>
              <a:rPr lang="de-DE" sz="1400" dirty="0" smtClean="0"/>
              <a:t>m KFB gem. §§ 104, 106 oder § 126 ZPO festzusetzender Betrag</a:t>
            </a:r>
            <a:endParaRPr lang="de-DE" sz="1400" dirty="0"/>
          </a:p>
        </p:txBody>
      </p:sp>
      <p:cxnSp>
        <p:nvCxnSpPr>
          <p:cNvPr id="5" name="Gerade Verbindung mit Pfeil 4"/>
          <p:cNvCxnSpPr>
            <a:stCxn id="2" idx="1"/>
          </p:cNvCxnSpPr>
          <p:nvPr/>
        </p:nvCxnSpPr>
        <p:spPr>
          <a:xfrm flipH="1" flipV="1">
            <a:off x="4067944" y="4797152"/>
            <a:ext cx="1481738" cy="1034741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07503" y="3861048"/>
            <a:ext cx="1872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evtl. </a:t>
            </a:r>
            <a:r>
              <a:rPr lang="de-DE" sz="1400" dirty="0" err="1" smtClean="0"/>
              <a:t>Wiederein</a:t>
            </a:r>
            <a:r>
              <a:rPr lang="de-DE" sz="1400" dirty="0" smtClean="0"/>
              <a:t>-ziehung vom Kläger</a:t>
            </a:r>
            <a:endParaRPr lang="de-DE" sz="1400" dirty="0"/>
          </a:p>
        </p:txBody>
      </p:sp>
      <p:cxnSp>
        <p:nvCxnSpPr>
          <p:cNvPr id="7" name="Gerade Verbindung mit Pfeil 6"/>
          <p:cNvCxnSpPr/>
          <p:nvPr/>
        </p:nvCxnSpPr>
        <p:spPr>
          <a:xfrm>
            <a:off x="1115616" y="4509120"/>
            <a:ext cx="1368152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6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424794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Vergütungsanspruchs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38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725875"/>
              </p:ext>
            </p:extLst>
          </p:nvPr>
        </p:nvGraphicFramePr>
        <p:xfrm>
          <a:off x="649056" y="908719"/>
          <a:ext cx="8147414" cy="3572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2704"/>
                <a:gridCol w="1152128"/>
                <a:gridCol w="1728192"/>
                <a:gridCol w="1656184"/>
                <a:gridCol w="1848206"/>
              </a:tblGrid>
              <a:tr h="522847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Wert 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Gebührensatz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49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§ 50 RVG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Verfahrensgebühr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443,30 €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615,55 €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Terminsgebühr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409,20 €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568,20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Postpauschale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Zwischensumme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872,50 €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1.223,75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Umsatzsteuer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165,78 €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228,71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Gesamtbetrag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1.038,76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1.456,26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  <a:tr h="435706"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Differenzvergütung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417,50 €</a:t>
                      </a:r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34290" marB="34290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83568" y="451411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vollen Vergütungsanspruchs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15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692696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Ausgleichung und Ermittlung des vorläufigen Erstattungsanspruchs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810579"/>
              </p:ext>
            </p:extLst>
          </p:nvPr>
        </p:nvGraphicFramePr>
        <p:xfrm>
          <a:off x="827586" y="1340768"/>
          <a:ext cx="7552475" cy="220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6"/>
                <a:gridCol w="1296144"/>
                <a:gridCol w="1296144"/>
                <a:gridCol w="1296144"/>
                <a:gridCol w="1431797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Kläger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Beklagter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Notwendige Auslagen</a:t>
                      </a:r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54216">
                <a:tc>
                  <a:txBody>
                    <a:bodyPr/>
                    <a:lstStyle/>
                    <a:p>
                      <a:r>
                        <a:rPr lang="de-DE" dirty="0" smtClean="0"/>
                        <a:t>Summe</a:t>
                      </a:r>
                      <a:endParaRPr lang="de-DE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endParaRPr lang="de-DE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Kostenlast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abzgl. eigene Kosten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370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692696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Ausgleichung und Ermittlung des vorläufigen Erstattungsanspruchs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508895"/>
              </p:ext>
            </p:extLst>
          </p:nvPr>
        </p:nvGraphicFramePr>
        <p:xfrm>
          <a:off x="827586" y="1340768"/>
          <a:ext cx="7552475" cy="220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6"/>
                <a:gridCol w="1296144"/>
                <a:gridCol w="1296144"/>
                <a:gridCol w="1296144"/>
                <a:gridCol w="1431797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Kläger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Beklagter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Notwendige Auslagen</a:t>
                      </a:r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1.456,26 </a:t>
                      </a:r>
                      <a:r>
                        <a:rPr lang="de-DE" dirty="0" smtClean="0"/>
                        <a:t>€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1.456,26 </a:t>
                      </a:r>
                      <a:r>
                        <a:rPr lang="de-DE" dirty="0" smtClean="0"/>
                        <a:t>€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54216">
                <a:tc>
                  <a:txBody>
                    <a:bodyPr/>
                    <a:lstStyle/>
                    <a:p>
                      <a:r>
                        <a:rPr lang="de-DE" dirty="0" smtClean="0"/>
                        <a:t>Summe</a:t>
                      </a:r>
                      <a:endParaRPr lang="de-DE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endParaRPr lang="de-DE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Kostenlast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abzgl. eigene Kosten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880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692696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Ausgleichung und Ermittlung des vorläufigen Erstattungsanspruchs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664987"/>
              </p:ext>
            </p:extLst>
          </p:nvPr>
        </p:nvGraphicFramePr>
        <p:xfrm>
          <a:off x="827586" y="1340768"/>
          <a:ext cx="7552475" cy="2416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6"/>
                <a:gridCol w="1296144"/>
                <a:gridCol w="1296144"/>
                <a:gridCol w="1296144"/>
                <a:gridCol w="1431797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Kläger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Beklagter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Notwendige Auslagen</a:t>
                      </a:r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1.456,26 €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1.456,26 €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54216">
                <a:tc>
                  <a:txBody>
                    <a:bodyPr/>
                    <a:lstStyle/>
                    <a:p>
                      <a:r>
                        <a:rPr lang="de-DE" dirty="0" smtClean="0"/>
                        <a:t>Summe</a:t>
                      </a:r>
                      <a:endParaRPr lang="de-DE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de-DE" b="1" dirty="0" smtClean="0"/>
                        <a:t>2.912,52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smtClean="0"/>
                        <a:t>€</a:t>
                      </a:r>
                      <a:endParaRPr lang="de-DE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Kostenlast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1/4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728,13 </a:t>
                      </a:r>
                      <a:r>
                        <a:rPr lang="de-DE" dirty="0" smtClean="0"/>
                        <a:t>€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3/4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2.184,39 </a:t>
                      </a:r>
                      <a:r>
                        <a:rPr lang="de-DE" dirty="0" smtClean="0"/>
                        <a:t>€</a:t>
                      </a:r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abzgl. eigene Kosten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8292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- </a:t>
                      </a:r>
                      <a:r>
                        <a:rPr lang="de-DE" dirty="0" smtClean="0"/>
                        <a:t>1.456,26 €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- </a:t>
                      </a:r>
                      <a:r>
                        <a:rPr lang="de-DE" dirty="0" smtClean="0"/>
                        <a:t>1.456,26 €</a:t>
                      </a:r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vom Bekl.</a:t>
                      </a:r>
                      <a:r>
                        <a:rPr lang="de-DE" baseline="0" dirty="0" smtClean="0"/>
                        <a:t> zu erstatten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b="1" dirty="0" smtClean="0"/>
                        <a:t>- </a:t>
                      </a:r>
                      <a:r>
                        <a:rPr lang="de-DE" b="1" dirty="0" smtClean="0"/>
                        <a:t>728,13€</a:t>
                      </a:r>
                      <a:endParaRPr lang="de-DE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an Kläger zu erstatten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b="1" dirty="0" smtClean="0"/>
                        <a:t> 728,13€</a:t>
                      </a:r>
                      <a:endParaRPr lang="de-DE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7333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200053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a) Erstattungsanspruch des Klägers gg. Beklagten			   </a:t>
            </a:r>
            <a:r>
              <a:rPr lang="de-DE" sz="1400" dirty="0" smtClean="0"/>
              <a:t> 728,13 €</a:t>
            </a:r>
            <a:endParaRPr lang="de-DE" sz="1400" dirty="0"/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1.038,76 </a:t>
            </a:r>
            <a:r>
              <a:rPr lang="de-DE" sz="1400" dirty="0"/>
              <a:t>€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1.766,89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</a:t>
            </a:r>
            <a:r>
              <a:rPr lang="de-DE" sz="1400" dirty="0"/>
              <a:t> 1.456,26 </a:t>
            </a:r>
            <a:r>
              <a:rPr lang="de-DE" sz="1400" dirty="0" smtClean="0"/>
              <a:t>€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9547594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280075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  </a:t>
            </a:r>
            <a:r>
              <a:rPr lang="de-DE" sz="1400" dirty="0"/>
              <a:t> 728,13 €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1.038,76 </a:t>
            </a:r>
            <a:r>
              <a:rPr lang="de-DE" sz="1400" dirty="0"/>
              <a:t>€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tabLst>
                <a:tab pos="361950" algn="l"/>
              </a:tabLst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1.766,89 €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</a:t>
            </a:r>
            <a:r>
              <a:rPr lang="de-DE" sz="1400" dirty="0"/>
              <a:t> 1.456,26 €</a:t>
            </a:r>
          </a:p>
          <a:p>
            <a:pPr>
              <a:tabLst>
                <a:tab pos="361950" algn="l"/>
              </a:tabLst>
            </a:pPr>
            <a:endParaRPr lang="de-DE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1.766,89 €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de-DE" sz="1400" dirty="0"/>
              <a:t> 1.456,26 </a:t>
            </a:r>
            <a:r>
              <a:rPr lang="de-DE" sz="1400" dirty="0" smtClean="0"/>
              <a:t>€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310,63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€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2518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827584" y="476672"/>
            <a:ext cx="7872875" cy="32624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Ermittlung des Übergangsanspruchs § 59 RVG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a) Erstattungsanspruch des Klägers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Beklagten			   </a:t>
            </a:r>
            <a:r>
              <a:rPr lang="de-DE" sz="1400" dirty="0"/>
              <a:t> 728,13 €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b) PKH-Vergütungsanspruch des Klägervertreters			1.038,76 </a:t>
            </a:r>
            <a:r>
              <a:rPr lang="de-DE" sz="1400" dirty="0"/>
              <a:t>€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tabLst>
                <a:tab pos="361950" algn="l"/>
              </a:tabLst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Summe der Ansprüche a) und b)					1.766,89 €</a:t>
            </a:r>
          </a:p>
          <a:p>
            <a:pPr marL="400050" indent="-400050">
              <a:buAutoNum type="romanUcPeriod"/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FontTx/>
              <a:buAutoNum type="romanUcPeriod"/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Kläger darf maximal erhalten					</a:t>
            </a:r>
            <a:r>
              <a:rPr lang="de-DE" sz="1400" dirty="0"/>
              <a:t> 1.456,26 €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Differenz aus I. und II. entspricht dem übergegangenen Anspruch:</a:t>
            </a:r>
          </a:p>
          <a:p>
            <a:pPr>
              <a:tabLst>
                <a:tab pos="361950" algn="l"/>
              </a:tabLst>
            </a:pP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1.766,89 € - </a:t>
            </a:r>
            <a:r>
              <a:rPr lang="de-DE" sz="1400" dirty="0"/>
              <a:t> 1.456,26 €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310,63 €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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wird gegen Beklagten zum Soll gestellt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61950" algn="l"/>
              </a:tabLst>
            </a:pPr>
            <a:endParaRPr lang="de-DE" sz="800" b="1" dirty="0" smtClean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endParaRPr lang="de-DE" sz="800" b="1" dirty="0" smtClean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  <a:p>
            <a:pPr>
              <a:tabLst>
                <a:tab pos="361950" algn="l"/>
              </a:tabLst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Der Erstattungsanspruch des Klägers wird gemindert durch den Übergangsanspruch: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5636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</Words>
  <Application>Microsoft Office PowerPoint</Application>
  <PresentationFormat>Bildschirmpräsentation (4:3)</PresentationFormat>
  <Paragraphs>228</Paragraphs>
  <Slides>18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18</vt:i4>
      </vt:variant>
    </vt:vector>
  </HeadingPairs>
  <TitlesOfParts>
    <vt:vector size="21" baseType="lpstr">
      <vt:lpstr>Larissa</vt:lpstr>
      <vt:lpstr>1_Standarddesign</vt:lpstr>
      <vt:lpstr>Standarddesign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Brandenburgisches Oberlandesgericht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Kostenfestsetzung  und PKH</dc:title>
  <dc:creator>Krentz, Kerstin (AG ZS)</dc:creator>
  <cp:lastModifiedBy>Dyck, Madlen (AG CB)</cp:lastModifiedBy>
  <cp:revision>56</cp:revision>
  <cp:lastPrinted>2019-05-19T13:50:04Z</cp:lastPrinted>
  <dcterms:created xsi:type="dcterms:W3CDTF">2018-02-20T08:53:50Z</dcterms:created>
  <dcterms:modified xsi:type="dcterms:W3CDTF">2026-02-22T21:37:51Z</dcterms:modified>
</cp:coreProperties>
</file>