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7" r:id="rId2"/>
    <p:sldId id="296" r:id="rId3"/>
    <p:sldId id="357" r:id="rId4"/>
    <p:sldId id="313" r:id="rId5"/>
    <p:sldId id="320" r:id="rId6"/>
    <p:sldId id="326" r:id="rId7"/>
    <p:sldId id="335" r:id="rId8"/>
    <p:sldId id="359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</p:sldIdLst>
  <p:sldSz cx="9144000" cy="6858000" type="screen4x3"/>
  <p:notesSz cx="9928225" cy="6797675"/>
  <p:defaultTextStyle>
    <a:defPPr>
      <a:defRPr lang="de-DE"/>
    </a:defPPr>
    <a:lvl1pPr marL="0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4633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29266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43899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58534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73167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87799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902433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317066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35" autoAdjust="0"/>
  </p:normalViewPr>
  <p:slideViewPr>
    <p:cSldViewPr>
      <p:cViewPr>
        <p:scale>
          <a:sx n="72" d="100"/>
          <a:sy n="72" d="100"/>
        </p:scale>
        <p:origin x="-1584" y="-33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3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C915A-4E6C-410C-BA6F-060140BE2630}" type="datetimeFigureOut">
              <a:rPr lang="de-DE" smtClean="0"/>
              <a:t>22.02.2026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4271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69D0C-F8B0-4012-AAB4-B3EBBC71AB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9940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14633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29266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43899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58534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73167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87799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02433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17066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1" y="2130433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6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9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3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8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3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7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02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596EB-2AF6-4844-A8ED-8D500801C584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544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5F03-C044-4ADD-A3F3-9339625713C5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1530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49" y="366714"/>
            <a:ext cx="1543051" cy="78009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9" y="366714"/>
            <a:ext cx="4476751" cy="78009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1597D-5A01-42D6-AC3C-E1CE2CBA5CC1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7215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BF1FA-244C-4DB5-B1DD-6E12C8EA1A00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202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46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92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4389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5853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731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8779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0243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170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644C-04CA-4212-9985-29281D1BF9B3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9099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9" y="2133604"/>
            <a:ext cx="3009900" cy="60340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505211" y="2133604"/>
            <a:ext cx="3009900" cy="60340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5107C-ADEF-45E8-9B23-40848D0BF2AB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0376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7464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7" y="1535113"/>
            <a:ext cx="4040188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33" indent="0">
              <a:buNone/>
              <a:defRPr sz="1800" b="1"/>
            </a:lvl2pPr>
            <a:lvl3pPr marL="829266" indent="0">
              <a:buNone/>
              <a:defRPr sz="1600" b="1"/>
            </a:lvl3pPr>
            <a:lvl4pPr marL="1243899" indent="0">
              <a:buNone/>
              <a:defRPr sz="1500" b="1"/>
            </a:lvl4pPr>
            <a:lvl5pPr marL="1658534" indent="0">
              <a:buNone/>
              <a:defRPr sz="1500" b="1"/>
            </a:lvl5pPr>
            <a:lvl6pPr marL="2073167" indent="0">
              <a:buNone/>
              <a:defRPr sz="1500" b="1"/>
            </a:lvl6pPr>
            <a:lvl7pPr marL="2487799" indent="0">
              <a:buNone/>
              <a:defRPr sz="1500" b="1"/>
            </a:lvl7pPr>
            <a:lvl8pPr marL="2902433" indent="0">
              <a:buNone/>
              <a:defRPr sz="1500" b="1"/>
            </a:lvl8pPr>
            <a:lvl9pPr marL="3317066" indent="0">
              <a:buNone/>
              <a:defRPr sz="15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7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33" indent="0">
              <a:buNone/>
              <a:defRPr sz="1800" b="1"/>
            </a:lvl2pPr>
            <a:lvl3pPr marL="829266" indent="0">
              <a:buNone/>
              <a:defRPr sz="1600" b="1"/>
            </a:lvl3pPr>
            <a:lvl4pPr marL="1243899" indent="0">
              <a:buNone/>
              <a:defRPr sz="1500" b="1"/>
            </a:lvl4pPr>
            <a:lvl5pPr marL="1658534" indent="0">
              <a:buNone/>
              <a:defRPr sz="1500" b="1"/>
            </a:lvl5pPr>
            <a:lvl6pPr marL="2073167" indent="0">
              <a:buNone/>
              <a:defRPr sz="1500" b="1"/>
            </a:lvl6pPr>
            <a:lvl7pPr marL="2487799" indent="0">
              <a:buNone/>
              <a:defRPr sz="1500" b="1"/>
            </a:lvl7pPr>
            <a:lvl8pPr marL="2902433" indent="0">
              <a:buNone/>
              <a:defRPr sz="1500" b="1"/>
            </a:lvl8pPr>
            <a:lvl9pPr marL="3317066" indent="0">
              <a:buNone/>
              <a:defRPr sz="15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9E97A-FBFA-4872-811A-44006315AACF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210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C7E8-E5D9-4905-B596-78B6950F4014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7047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BB6F2-483E-4B73-9362-7452DD47EC2C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431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10" y="273053"/>
            <a:ext cx="3008313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61" y="273056"/>
            <a:ext cx="5111751" cy="585311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10" y="1435107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14633" indent="0">
              <a:buNone/>
              <a:defRPr sz="1100"/>
            </a:lvl2pPr>
            <a:lvl3pPr marL="829266" indent="0">
              <a:buNone/>
              <a:defRPr sz="900"/>
            </a:lvl3pPr>
            <a:lvl4pPr marL="1243899" indent="0">
              <a:buNone/>
              <a:defRPr sz="800"/>
            </a:lvl4pPr>
            <a:lvl5pPr marL="1658534" indent="0">
              <a:buNone/>
              <a:defRPr sz="800"/>
            </a:lvl5pPr>
            <a:lvl6pPr marL="2073167" indent="0">
              <a:buNone/>
              <a:defRPr sz="800"/>
            </a:lvl6pPr>
            <a:lvl7pPr marL="2487799" indent="0">
              <a:buNone/>
              <a:defRPr sz="800"/>
            </a:lvl7pPr>
            <a:lvl8pPr marL="2902433" indent="0">
              <a:buNone/>
              <a:defRPr sz="800"/>
            </a:lvl8pPr>
            <a:lvl9pPr marL="3317066" indent="0">
              <a:buNone/>
              <a:defRPr sz="8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FC82-5D45-4B98-A1FC-48975DC34E52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956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14633" indent="0">
              <a:buNone/>
              <a:defRPr sz="2500"/>
            </a:lvl2pPr>
            <a:lvl3pPr marL="829266" indent="0">
              <a:buNone/>
              <a:defRPr sz="2200"/>
            </a:lvl3pPr>
            <a:lvl4pPr marL="1243899" indent="0">
              <a:buNone/>
              <a:defRPr sz="1800"/>
            </a:lvl4pPr>
            <a:lvl5pPr marL="1658534" indent="0">
              <a:buNone/>
              <a:defRPr sz="1800"/>
            </a:lvl5pPr>
            <a:lvl6pPr marL="2073167" indent="0">
              <a:buNone/>
              <a:defRPr sz="1800"/>
            </a:lvl6pPr>
            <a:lvl7pPr marL="2487799" indent="0">
              <a:buNone/>
              <a:defRPr sz="1800"/>
            </a:lvl7pPr>
            <a:lvl8pPr marL="2902433" indent="0">
              <a:buNone/>
              <a:defRPr sz="1800"/>
            </a:lvl8pPr>
            <a:lvl9pPr marL="3317066" indent="0">
              <a:buNone/>
              <a:defRPr sz="18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2"/>
          </a:xfrm>
        </p:spPr>
        <p:txBody>
          <a:bodyPr/>
          <a:lstStyle>
            <a:lvl1pPr marL="0" indent="0">
              <a:buNone/>
              <a:defRPr sz="1300"/>
            </a:lvl1pPr>
            <a:lvl2pPr marL="414633" indent="0">
              <a:buNone/>
              <a:defRPr sz="1100"/>
            </a:lvl2pPr>
            <a:lvl3pPr marL="829266" indent="0">
              <a:buNone/>
              <a:defRPr sz="900"/>
            </a:lvl3pPr>
            <a:lvl4pPr marL="1243899" indent="0">
              <a:buNone/>
              <a:defRPr sz="800"/>
            </a:lvl4pPr>
            <a:lvl5pPr marL="1658534" indent="0">
              <a:buNone/>
              <a:defRPr sz="800"/>
            </a:lvl5pPr>
            <a:lvl6pPr marL="2073167" indent="0">
              <a:buNone/>
              <a:defRPr sz="800"/>
            </a:lvl6pPr>
            <a:lvl7pPr marL="2487799" indent="0">
              <a:buNone/>
              <a:defRPr sz="800"/>
            </a:lvl7pPr>
            <a:lvl8pPr marL="2902433" indent="0">
              <a:buNone/>
              <a:defRPr sz="800"/>
            </a:lvl8pPr>
            <a:lvl9pPr marL="3317066" indent="0">
              <a:buNone/>
              <a:defRPr sz="8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0AFD-B8AC-4F03-BD74-505C7C63C42E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6346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1" y="274640"/>
            <a:ext cx="8229600" cy="1143000"/>
          </a:xfrm>
          <a:prstGeom prst="rect">
            <a:avLst/>
          </a:prstGeom>
        </p:spPr>
        <p:txBody>
          <a:bodyPr vert="horz" lIns="82927" tIns="41463" rIns="82927" bIns="41463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1" y="1600207"/>
            <a:ext cx="8229600" cy="4525963"/>
          </a:xfrm>
          <a:prstGeom prst="rect">
            <a:avLst/>
          </a:prstGeom>
        </p:spPr>
        <p:txBody>
          <a:bodyPr vert="horz" lIns="82927" tIns="41463" rIns="82927" bIns="41463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1" y="6356355"/>
            <a:ext cx="2133600" cy="365125"/>
          </a:xfrm>
          <a:prstGeom prst="rect">
            <a:avLst/>
          </a:prstGeom>
        </p:spPr>
        <p:txBody>
          <a:bodyPr vert="horz" lIns="82927" tIns="41463" rIns="82927" bIns="41463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0ED5D-4255-47EE-8718-BD7315ADB06B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1" y="6356355"/>
            <a:ext cx="2895600" cy="365125"/>
          </a:xfrm>
          <a:prstGeom prst="rect">
            <a:avLst/>
          </a:prstGeom>
        </p:spPr>
        <p:txBody>
          <a:bodyPr vert="horz" lIns="82927" tIns="41463" rIns="82927" bIns="41463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1" y="6356355"/>
            <a:ext cx="2133600" cy="365125"/>
          </a:xfrm>
          <a:prstGeom prst="rect">
            <a:avLst/>
          </a:prstGeom>
        </p:spPr>
        <p:txBody>
          <a:bodyPr vert="horz" lIns="82927" tIns="41463" rIns="82927" bIns="41463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3215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829266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0975" indent="-310975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3779" indent="-259145" algn="l" defTabSz="829266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36583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216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850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483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117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09749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24382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633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266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899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534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167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7799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2433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066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080860" y="1412776"/>
            <a:ext cx="6912768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29361"/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</a:t>
            </a:r>
            <a:r>
              <a:rPr lang="de-D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2b </a:t>
            </a:r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de-D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Teil-PKH</a:t>
            </a:r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Kostenfestsetzung und Übergangsanspruch</a:t>
            </a:r>
          </a:p>
          <a:p>
            <a:pPr lvl="0" algn="ctr" defTabSz="829361"/>
            <a:endParaRPr lang="de-D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endParaRPr lang="de-DE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Vorläufig vollstreckbares Urteil</a:t>
            </a: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Gegenstandswert: 7.000,00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Beide Parteien sind anwaltlich vertreten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Kläger hat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PKH über 5.000,00 €</a:t>
            </a: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beide Anwälte sind Verfahrens- und Terminsgebühr entstanden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Beklagter trägt die Kosten des Verfahrens</a:t>
            </a:r>
          </a:p>
        </p:txBody>
      </p:sp>
    </p:spTree>
    <p:extLst>
      <p:ext uri="{BB962C8B-B14F-4D97-AF65-F5344CB8AC3E}">
        <p14:creationId xmlns:p14="http://schemas.microsoft.com/office/powerpoint/2010/main" val="2395611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452430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972,83 €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 2.429,09 €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2.429,09 € - 1.456,26 €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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 lvl="0"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=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483,43 </a:t>
            </a:r>
            <a:r>
              <a:rPr lang="de-DE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 </a:t>
            </a:r>
            <a:r>
              <a:rPr lang="de-DE" sz="1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auf </a:t>
            </a:r>
            <a:r>
              <a:rPr lang="de-DE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den Namen der </a:t>
            </a:r>
            <a:r>
              <a:rPr lang="de-DE" sz="1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Partei</a:t>
            </a:r>
            <a:endParaRPr lang="de-DE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7351030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486286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972,83 €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 2.429,09 €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2.429,09 € - 1.456,26 €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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 lvl="0"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=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483,43 € </a:t>
            </a:r>
            <a:r>
              <a:rPr lang="de-DE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auf den Namen der Partei</a:t>
            </a:r>
          </a:p>
          <a:p>
            <a:pPr lvl="0" algn="ctr">
              <a:tabLst>
                <a:tab pos="361950" algn="l"/>
              </a:tabLst>
            </a:pPr>
            <a:endParaRPr lang="de-DE" sz="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 algn="ctr">
              <a:tabLst>
                <a:tab pos="361950" algn="l"/>
              </a:tabLst>
            </a:pPr>
            <a:r>
              <a:rPr lang="de-DE" sz="1400" b="1" u="sng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ODER</a:t>
            </a:r>
            <a:endParaRPr lang="de-DE" sz="1400" b="1" u="sng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2422103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529374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972,83 €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 2.429,09 €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2.429,09 € - 1.456,26 €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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 lvl="0"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=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483,43 € </a:t>
            </a:r>
            <a:r>
              <a:rPr lang="de-DE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auf den Namen der Partei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 algn="ctr">
              <a:tabLst>
                <a:tab pos="361950" algn="l"/>
              </a:tabLst>
            </a:pPr>
            <a:r>
              <a:rPr lang="de-DE" sz="1400" b="1" u="sng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ODER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Festsetzung für den beigeordneten Rechtsanwalt, § 126 ZPO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3100098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541685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972,83 €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 2.429,09 €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2.429,09 € - 1.456,26 €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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 lvl="0"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=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483,43 € </a:t>
            </a:r>
            <a:r>
              <a:rPr lang="de-DE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auf den Namen der Partei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 algn="ctr">
              <a:tabLst>
                <a:tab pos="361950" algn="l"/>
              </a:tabLst>
            </a:pPr>
            <a:r>
              <a:rPr lang="de-DE" sz="1400" b="1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ODER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Festsetzung für den beigeordneten Rechtsanwalt, § 126 ZPO</a:t>
            </a: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 </a:t>
            </a:r>
            <a:r>
              <a:rPr lang="de-DE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105,61 </a:t>
            </a:r>
            <a:r>
              <a:rPr lang="de-DE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(Differenzvergütung aus bewilligter PKH)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3094199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606318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972,83 €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 2.429,09 €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2.429,09 € - 1.456,26 €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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 lvl="0"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=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483,43 € </a:t>
            </a:r>
            <a:r>
              <a:rPr lang="de-DE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auf den Namen der Partei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 algn="ctr">
              <a:tabLst>
                <a:tab pos="361950" algn="l"/>
              </a:tabLst>
            </a:pPr>
            <a:r>
              <a:rPr lang="de-DE" sz="1400" b="1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ODER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Festsetzung für den beigeordneten Rechtsanwalt, § 126 ZPO</a:t>
            </a: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 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105,61 €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(Differenzvergütung aus bewilligter PKH)</a:t>
            </a:r>
          </a:p>
          <a:p>
            <a:pPr lvl="0"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Festsetzung auf den Namen der Partei, § 104 ZPO</a:t>
            </a:r>
          </a:p>
        </p:txBody>
      </p:sp>
    </p:spTree>
    <p:extLst>
      <p:ext uri="{BB962C8B-B14F-4D97-AF65-F5344CB8AC3E}">
        <p14:creationId xmlns:p14="http://schemas.microsoft.com/office/powerpoint/2010/main" val="2054857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627863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972,83 €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 2.429,09 €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2.429,09 € - 1.456,26 €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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 lvl="0"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=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483,43 € </a:t>
            </a:r>
            <a:r>
              <a:rPr lang="de-DE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auf den Namen der Partei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 algn="ctr">
              <a:tabLst>
                <a:tab pos="361950" algn="l"/>
              </a:tabLst>
            </a:pPr>
            <a:r>
              <a:rPr lang="de-DE" sz="1400" b="1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ODER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Festsetzung für den beigeordneten Rechtsanwalt, § 126 ZPO</a:t>
            </a:r>
          </a:p>
          <a:p>
            <a:pPr lvl="0">
              <a:tabLst>
                <a:tab pos="361950" algn="l"/>
              </a:tabLst>
            </a:pP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 </a:t>
            </a:r>
            <a:r>
              <a:rPr lang="de-DE" sz="1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105,61 €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(Differenzvergütung aus bewilligter PKH)</a:t>
            </a:r>
          </a:p>
          <a:p>
            <a:pPr lvl="0">
              <a:tabLst>
                <a:tab pos="361950" algn="l"/>
              </a:tabLst>
            </a:pP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Festsetzung auf den Namen der Partei, § 104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ZPO</a:t>
            </a:r>
            <a:endParaRPr lang="de-DE" sz="1400" u="sng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 </a:t>
            </a:r>
            <a:r>
              <a:rPr lang="de-DE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377,82 </a:t>
            </a:r>
            <a:r>
              <a:rPr lang="de-DE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(1.456,26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 - </a:t>
            </a:r>
            <a:r>
              <a:rPr lang="de-DE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105,61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€)				</a:t>
            </a:r>
          </a:p>
        </p:txBody>
      </p:sp>
    </p:spTree>
    <p:extLst>
      <p:ext uri="{BB962C8B-B14F-4D97-AF65-F5344CB8AC3E}">
        <p14:creationId xmlns:p14="http://schemas.microsoft.com/office/powerpoint/2010/main" val="39572875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618629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972,83 €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 2.429,09 €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2.429,09 € - 1.456,26 €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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festzusetzen:</a:t>
            </a:r>
          </a:p>
          <a:p>
            <a:pPr lvl="0"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=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483,43 € </a:t>
            </a:r>
            <a:r>
              <a:rPr lang="de-DE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auf den Namen der Partei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 algn="ctr">
              <a:tabLst>
                <a:tab pos="361950" algn="l"/>
              </a:tabLst>
            </a:pPr>
            <a:r>
              <a:rPr lang="de-DE" sz="1400" b="1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ODER</a:t>
            </a: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Festsetzung für den beigeordneten Rechtsanwalt, § 126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ZPO		    105,61 </a:t>
            </a:r>
            <a:r>
              <a:rPr lang="de-DE" sz="14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 </a:t>
            </a:r>
            <a:r>
              <a:rPr lang="de-DE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105,61 €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(Differenzvergütung aus bewilligter PKH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)</a:t>
            </a:r>
            <a:endParaRPr lang="de-DE" sz="1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endParaRPr lang="de-D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Festsetzung auf den Namen der Partei, § 104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ZPO			  </a:t>
            </a:r>
            <a:r>
              <a:rPr lang="de-DE" sz="1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+ 377,82 €</a:t>
            </a:r>
            <a:endParaRPr lang="de-DE" sz="1400" u="sng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 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377,82 €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(1.456,26 €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€ - </a:t>
            </a:r>
            <a:r>
              <a:rPr lang="de-DE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105,61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€)	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		 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 483,43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</a:t>
            </a:r>
          </a:p>
        </p:txBody>
      </p:sp>
      <p:sp>
        <p:nvSpPr>
          <p:cNvPr id="2" name="Geschweifte Klammer rechts 1"/>
          <p:cNvSpPr/>
          <p:nvPr/>
        </p:nvSpPr>
        <p:spPr>
          <a:xfrm>
            <a:off x="6300192" y="5373216"/>
            <a:ext cx="216024" cy="936104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00188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775789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5328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PKH-Vergütungsanspruchs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02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924505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414,70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460,85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382,80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425,40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817,50</a:t>
                      </a:r>
                      <a:r>
                        <a:rPr lang="de-DE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906,25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155,33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172,19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972,83 </a:t>
                      </a:r>
                      <a:r>
                        <a:rPr lang="de-DE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1.078,44 </a:t>
                      </a:r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105,61 </a:t>
                      </a:r>
                      <a:r>
                        <a:rPr lang="de-DE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de-DE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5328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PKH-Vergütungsanspruchs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74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424794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vollen Vergütungsanspruchs = notwendige Auslagen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38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676423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568,20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1.223,75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228,71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1.456,26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vollen Vergütungsanspruchs = notwendige Auslagen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37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1661983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1.456,26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1.456,26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 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972,83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9055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338553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</a:t>
            </a:r>
            <a:r>
              <a:rPr lang="de-DE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a) Erstattungsanspruch des Klägers gg. Beklagten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972,83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2.429,09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2969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381641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972,83 €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 2.429,09 €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2.429,09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1.456,26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 =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972,83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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2464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461663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Notwendige Auslagen des Klägers: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Davon trägt der Beklagte:						1.456,26 €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Klägervertreter erhält als PKH-Vergütung:					 €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</a:t>
            </a:r>
            <a:endParaRPr lang="de-DE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1.456,26 €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    972,83 €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 2.429,09 €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2.429,09 € - 1.456,26 €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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Differenz aus a) und b) ist gegen Beklagten festzusetzen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:</a:t>
            </a:r>
          </a:p>
          <a:p>
            <a:pPr lvl="0">
              <a:tabLst>
                <a:tab pos="361950" algn="l"/>
              </a:tabLst>
            </a:pPr>
            <a:endParaRPr lang="de-DE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lvl="0">
              <a:tabLst>
                <a:tab pos="361950" algn="l"/>
              </a:tabLst>
            </a:pPr>
            <a:r>
              <a:rPr lang="de-DE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1.456,26 €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-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972,83 €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= </a:t>
            </a:r>
            <a:r>
              <a:rPr lang="de-DE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483,43 €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060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</Words>
  <Application>Microsoft Office PowerPoint</Application>
  <PresentationFormat>Bildschirmpräsentation (4:3)</PresentationFormat>
  <Paragraphs>408</Paragraphs>
  <Slides>16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17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Brandenburgisches Oberlandesgericht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Kostenfestsetzung  und PKH</dc:title>
  <dc:creator>Krentz, Kerstin (AG ZS)</dc:creator>
  <cp:lastModifiedBy>Dyck, Madlen (AG CB)</cp:lastModifiedBy>
  <cp:revision>50</cp:revision>
  <cp:lastPrinted>2019-05-19T12:41:04Z</cp:lastPrinted>
  <dcterms:created xsi:type="dcterms:W3CDTF">2018-02-20T08:53:50Z</dcterms:created>
  <dcterms:modified xsi:type="dcterms:W3CDTF">2026-02-22T21:12:54Z</dcterms:modified>
</cp:coreProperties>
</file>