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27" r:id="rId2"/>
    <p:sldId id="326" r:id="rId3"/>
    <p:sldId id="330" r:id="rId4"/>
    <p:sldId id="332" r:id="rId5"/>
    <p:sldId id="333" r:id="rId6"/>
    <p:sldId id="334" r:id="rId7"/>
    <p:sldId id="335" r:id="rId8"/>
    <p:sldId id="336" r:id="rId9"/>
    <p:sldId id="337" r:id="rId10"/>
    <p:sldId id="348" r:id="rId11"/>
    <p:sldId id="341" r:id="rId12"/>
    <p:sldId id="355" r:id="rId13"/>
    <p:sldId id="371" r:id="rId14"/>
    <p:sldId id="374" r:id="rId15"/>
  </p:sldIdLst>
  <p:sldSz cx="9906000" cy="6858000" type="A4"/>
  <p:notesSz cx="9928225" cy="6797675"/>
  <p:defaultTextStyle>
    <a:defPPr>
      <a:defRPr lang="de-DE"/>
    </a:defPPr>
    <a:lvl1pPr marL="0" algn="l" defTabSz="8293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4680" algn="l" defTabSz="8293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29361" algn="l" defTabSz="8293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44041" algn="l" defTabSz="8293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58722" algn="l" defTabSz="8293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73402" algn="l" defTabSz="8293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88082" algn="l" defTabSz="8293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902763" algn="l" defTabSz="8293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317443" algn="l" defTabSz="8293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2" autoAdjust="0"/>
    <p:restoredTop sz="94635" autoAdjust="0"/>
  </p:normalViewPr>
  <p:slideViewPr>
    <p:cSldViewPr>
      <p:cViewPr>
        <p:scale>
          <a:sx n="72" d="100"/>
          <a:sy n="72" d="100"/>
        </p:scale>
        <p:origin x="-1565" y="-331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4271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C915A-4E6C-410C-BA6F-060140BE2630}" type="datetimeFigureOut">
              <a:rPr lang="de-DE" smtClean="0"/>
              <a:t>22.02.2026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122613" y="509588"/>
            <a:ext cx="36830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4271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69D0C-F8B0-4012-AAB4-B3EBBC71AB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9940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936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14680" algn="l" defTabSz="82936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29361" algn="l" defTabSz="82936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44041" algn="l" defTabSz="82936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58722" algn="l" defTabSz="82936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73402" algn="l" defTabSz="82936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88082" algn="l" defTabSz="82936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02763" algn="l" defTabSz="82936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17443" algn="l" defTabSz="82936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2951" y="2130429"/>
            <a:ext cx="84201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85900" y="3886202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4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9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44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58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734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88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02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17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596EB-2AF6-4844-A8ED-8D500801C584}" type="datetime1">
              <a:rPr lang="de-DE" smtClean="0"/>
              <a:t>22.02.2026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440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5F03-C044-4ADD-A3F3-9339625713C5}" type="datetime1">
              <a:rPr lang="de-DE" smtClean="0"/>
              <a:t>22.02.2026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1530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5386387" y="366714"/>
            <a:ext cx="1671639" cy="78009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71479" y="366714"/>
            <a:ext cx="4849814" cy="78009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1597D-5A01-42D6-AC3C-E1CE2CBA5CC1}" type="datetime1">
              <a:rPr lang="de-DE" smtClean="0"/>
              <a:t>22.02.2026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7215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BF1FA-244C-4DB5-B1DD-6E12C8EA1A00}" type="datetime1">
              <a:rPr lang="de-DE" smtClean="0"/>
              <a:t>22.02.2026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202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506" y="2906715"/>
            <a:ext cx="8420100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46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93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4404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5872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7340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8808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0276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17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644C-04CA-4212-9985-29281D1BF9B3}" type="datetime1">
              <a:rPr lang="de-DE" smtClean="0"/>
              <a:t>22.02.2026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9099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71478" y="2133601"/>
            <a:ext cx="3260725" cy="603408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797303" y="2133601"/>
            <a:ext cx="3260725" cy="603408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5107C-ADEF-45E8-9B23-40848D0BF2AB}" type="datetime1">
              <a:rPr lang="de-DE" smtClean="0"/>
              <a:t>22.02.2026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0376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1" y="274640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2" y="1535113"/>
            <a:ext cx="4376870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80" indent="0">
              <a:buNone/>
              <a:defRPr sz="1800" b="1"/>
            </a:lvl2pPr>
            <a:lvl3pPr marL="829361" indent="0">
              <a:buNone/>
              <a:defRPr sz="1600" b="1"/>
            </a:lvl3pPr>
            <a:lvl4pPr marL="1244041" indent="0">
              <a:buNone/>
              <a:defRPr sz="1500" b="1"/>
            </a:lvl4pPr>
            <a:lvl5pPr marL="1658722" indent="0">
              <a:buNone/>
              <a:defRPr sz="1500" b="1"/>
            </a:lvl5pPr>
            <a:lvl6pPr marL="2073402" indent="0">
              <a:buNone/>
              <a:defRPr sz="1500" b="1"/>
            </a:lvl6pPr>
            <a:lvl7pPr marL="2488082" indent="0">
              <a:buNone/>
              <a:defRPr sz="1500" b="1"/>
            </a:lvl7pPr>
            <a:lvl8pPr marL="2902763" indent="0">
              <a:buNone/>
              <a:defRPr sz="1500" b="1"/>
            </a:lvl8pPr>
            <a:lvl9pPr marL="3317443" indent="0">
              <a:buNone/>
              <a:defRPr sz="15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5302" y="2174875"/>
            <a:ext cx="4376870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80" indent="0">
              <a:buNone/>
              <a:defRPr sz="1800" b="1"/>
            </a:lvl2pPr>
            <a:lvl3pPr marL="829361" indent="0">
              <a:buNone/>
              <a:defRPr sz="1600" b="1"/>
            </a:lvl3pPr>
            <a:lvl4pPr marL="1244041" indent="0">
              <a:buNone/>
              <a:defRPr sz="1500" b="1"/>
            </a:lvl4pPr>
            <a:lvl5pPr marL="1658722" indent="0">
              <a:buNone/>
              <a:defRPr sz="1500" b="1"/>
            </a:lvl5pPr>
            <a:lvl6pPr marL="2073402" indent="0">
              <a:buNone/>
              <a:defRPr sz="1500" b="1"/>
            </a:lvl6pPr>
            <a:lvl7pPr marL="2488082" indent="0">
              <a:buNone/>
              <a:defRPr sz="1500" b="1"/>
            </a:lvl7pPr>
            <a:lvl8pPr marL="2902763" indent="0">
              <a:buNone/>
              <a:defRPr sz="1500" b="1"/>
            </a:lvl8pPr>
            <a:lvl9pPr marL="3317443" indent="0">
              <a:buNone/>
              <a:defRPr sz="15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9E97A-FBFA-4872-811A-44006315AACF}" type="datetime1">
              <a:rPr lang="de-DE" smtClean="0"/>
              <a:t>22.02.2026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210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C7E8-E5D9-4905-B596-78B6950F4014}" type="datetime1">
              <a:rPr lang="de-DE" smtClean="0"/>
              <a:t>22.02.2026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047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BB6F2-483E-4B73-9362-7452DD47EC2C}" type="datetime1">
              <a:rPr lang="de-DE" smtClean="0"/>
              <a:t>22.02.2026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0431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3" y="273051"/>
            <a:ext cx="3259006" cy="116205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72975" y="273052"/>
            <a:ext cx="5537730" cy="585311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95303" y="1435103"/>
            <a:ext cx="3259006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14680" indent="0">
              <a:buNone/>
              <a:defRPr sz="1100"/>
            </a:lvl2pPr>
            <a:lvl3pPr marL="829361" indent="0">
              <a:buNone/>
              <a:defRPr sz="900"/>
            </a:lvl3pPr>
            <a:lvl4pPr marL="1244041" indent="0">
              <a:buNone/>
              <a:defRPr sz="800"/>
            </a:lvl4pPr>
            <a:lvl5pPr marL="1658722" indent="0">
              <a:buNone/>
              <a:defRPr sz="800"/>
            </a:lvl5pPr>
            <a:lvl6pPr marL="2073402" indent="0">
              <a:buNone/>
              <a:defRPr sz="800"/>
            </a:lvl6pPr>
            <a:lvl7pPr marL="2488082" indent="0">
              <a:buNone/>
              <a:defRPr sz="800"/>
            </a:lvl7pPr>
            <a:lvl8pPr marL="2902763" indent="0">
              <a:buNone/>
              <a:defRPr sz="800"/>
            </a:lvl8pPr>
            <a:lvl9pPr marL="3317443" indent="0">
              <a:buNone/>
              <a:defRPr sz="8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FC82-5D45-4B98-A1FC-48975DC34E52}" type="datetime1">
              <a:rPr lang="de-DE" smtClean="0"/>
              <a:t>22.02.2026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9563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14680" indent="0">
              <a:buNone/>
              <a:defRPr sz="2500"/>
            </a:lvl2pPr>
            <a:lvl3pPr marL="829361" indent="0">
              <a:buNone/>
              <a:defRPr sz="2200"/>
            </a:lvl3pPr>
            <a:lvl4pPr marL="1244041" indent="0">
              <a:buNone/>
              <a:defRPr sz="1800"/>
            </a:lvl4pPr>
            <a:lvl5pPr marL="1658722" indent="0">
              <a:buNone/>
              <a:defRPr sz="1800"/>
            </a:lvl5pPr>
            <a:lvl6pPr marL="2073402" indent="0">
              <a:buNone/>
              <a:defRPr sz="1800"/>
            </a:lvl6pPr>
            <a:lvl7pPr marL="2488082" indent="0">
              <a:buNone/>
              <a:defRPr sz="1800"/>
            </a:lvl7pPr>
            <a:lvl8pPr marL="2902763" indent="0">
              <a:buNone/>
              <a:defRPr sz="1800"/>
            </a:lvl8pPr>
            <a:lvl9pPr marL="3317443" indent="0">
              <a:buNone/>
              <a:defRPr sz="18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300"/>
            </a:lvl1pPr>
            <a:lvl2pPr marL="414680" indent="0">
              <a:buNone/>
              <a:defRPr sz="1100"/>
            </a:lvl2pPr>
            <a:lvl3pPr marL="829361" indent="0">
              <a:buNone/>
              <a:defRPr sz="900"/>
            </a:lvl3pPr>
            <a:lvl4pPr marL="1244041" indent="0">
              <a:buNone/>
              <a:defRPr sz="800"/>
            </a:lvl4pPr>
            <a:lvl5pPr marL="1658722" indent="0">
              <a:buNone/>
              <a:defRPr sz="800"/>
            </a:lvl5pPr>
            <a:lvl6pPr marL="2073402" indent="0">
              <a:buNone/>
              <a:defRPr sz="800"/>
            </a:lvl6pPr>
            <a:lvl7pPr marL="2488082" indent="0">
              <a:buNone/>
              <a:defRPr sz="800"/>
            </a:lvl7pPr>
            <a:lvl8pPr marL="2902763" indent="0">
              <a:buNone/>
              <a:defRPr sz="800"/>
            </a:lvl8pPr>
            <a:lvl9pPr marL="3317443" indent="0">
              <a:buNone/>
              <a:defRPr sz="8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0AFD-B8AC-4F03-BD74-505C7C63C42E}" type="datetime1">
              <a:rPr lang="de-DE" smtClean="0"/>
              <a:t>22.02.2026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6346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95301" y="274640"/>
            <a:ext cx="8915400" cy="1143000"/>
          </a:xfrm>
          <a:prstGeom prst="rect">
            <a:avLst/>
          </a:prstGeom>
        </p:spPr>
        <p:txBody>
          <a:bodyPr vert="horz" lIns="82936" tIns="41468" rIns="82936" bIns="41468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1" y="1600204"/>
            <a:ext cx="8915400" cy="4525963"/>
          </a:xfrm>
          <a:prstGeom prst="rect">
            <a:avLst/>
          </a:prstGeom>
        </p:spPr>
        <p:txBody>
          <a:bodyPr vert="horz" lIns="82936" tIns="41468" rIns="82936" bIns="41468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95301" y="6356353"/>
            <a:ext cx="2311400" cy="365125"/>
          </a:xfrm>
          <a:prstGeom prst="rect">
            <a:avLst/>
          </a:prstGeom>
        </p:spPr>
        <p:txBody>
          <a:bodyPr vert="horz" lIns="82936" tIns="41468" rIns="82936" bIns="4146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0ED5D-4255-47EE-8718-BD7315ADB06B}" type="datetime1">
              <a:rPr lang="de-DE" smtClean="0"/>
              <a:t>22.02.2026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84551" y="6356353"/>
            <a:ext cx="3136900" cy="365125"/>
          </a:xfrm>
          <a:prstGeom prst="rect">
            <a:avLst/>
          </a:prstGeom>
        </p:spPr>
        <p:txBody>
          <a:bodyPr vert="horz" lIns="82936" tIns="41468" rIns="82936" bIns="4146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099301" y="6356353"/>
            <a:ext cx="2311400" cy="365125"/>
          </a:xfrm>
          <a:prstGeom prst="rect">
            <a:avLst/>
          </a:prstGeom>
        </p:spPr>
        <p:txBody>
          <a:bodyPr vert="horz" lIns="82936" tIns="41468" rIns="82936" bIns="41468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1D478-EC50-4196-BDE5-926DCF9C17E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3215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829361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1010" indent="-311010" algn="l" defTabSz="829361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73856" indent="-259175" algn="l" defTabSz="829361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36701" indent="-207340" algn="l" defTabSz="829361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381" indent="-207340" algn="l" defTabSz="829361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6062" indent="-207340" algn="l" defTabSz="829361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742" indent="-207340" algn="l" defTabSz="829361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423" indent="-207340" algn="l" defTabSz="829361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10103" indent="-207340" algn="l" defTabSz="829361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24783" indent="-207340" algn="l" defTabSz="829361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680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361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041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722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402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082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2763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443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208584" y="1772816"/>
            <a:ext cx="7704856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de-D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 1 – volle PKH, Kostenfestsetzung und </a:t>
            </a:r>
            <a:r>
              <a:rPr lang="de-D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Übergangsanspruch</a:t>
            </a:r>
          </a:p>
          <a:p>
            <a:pPr lvl="0" algn="ctr"/>
            <a:endParaRPr lang="de-D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Vorläufig vollstreckbares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Urteil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Gegenstandswert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7.000,00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Kläger hat volle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PKH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Beklagter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trägt die Kosten des Verfahrens</a:t>
            </a:r>
          </a:p>
        </p:txBody>
      </p:sp>
    </p:spTree>
    <p:extLst>
      <p:ext uri="{BB962C8B-B14F-4D97-AF65-F5344CB8AC3E}">
        <p14:creationId xmlns:p14="http://schemas.microsoft.com/office/powerpoint/2010/main" val="1097491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534286"/>
              </p:ext>
            </p:extLst>
          </p:nvPr>
        </p:nvGraphicFramePr>
        <p:xfrm>
          <a:off x="793399" y="980731"/>
          <a:ext cx="8480082" cy="345638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97724"/>
                <a:gridCol w="1099240"/>
                <a:gridCol w="1998618"/>
                <a:gridCol w="1588484"/>
                <a:gridCol w="1696016"/>
              </a:tblGrid>
              <a:tr h="624736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443,30 €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615,55 €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409,20 €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568,20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872,50 €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1.223,75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165,78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228,71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1.038,76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1456,26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754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688570"/>
              </p:ext>
            </p:extLst>
          </p:nvPr>
        </p:nvGraphicFramePr>
        <p:xfrm>
          <a:off x="793399" y="980731"/>
          <a:ext cx="8480082" cy="345638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97724"/>
                <a:gridCol w="1099240"/>
                <a:gridCol w="1998618"/>
                <a:gridCol w="1588484"/>
                <a:gridCol w="1696016"/>
              </a:tblGrid>
              <a:tr h="624736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443,30 €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615,55 €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409,20 €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568,20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872,50 €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1.223,75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165,78 €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228,71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1.038,76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1.456,26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417,50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198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920552" y="591070"/>
            <a:ext cx="77768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1.456,26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€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Davon trägt der Beklagte:				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€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                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1.038,76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132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920552" y="591070"/>
            <a:ext cx="77768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1.456,26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€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Davon trägt der Beklagte:				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€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                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1.038,76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4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a) Erstattungsanspruch Kläger </a:t>
            </a:r>
            <a:r>
              <a:rPr lang="de-DE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Beklagten, § 104 ZPO	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€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Klägervertreters, § 49 RVG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1.038,76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lvl="0" indent="-400050">
              <a:buFontTx/>
              <a:buAutoNum type="romanUcPeriod"/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2.495,02 €</a:t>
            </a:r>
          </a:p>
          <a:p>
            <a:pPr marL="400050" lvl="0" indent="-400050">
              <a:buFontTx/>
              <a:buAutoNum type="romanUcPeriod"/>
              <a:tabLst>
                <a:tab pos="361950" algn="l"/>
              </a:tabLst>
            </a:pP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lvl="0" indent="-400050">
              <a:buFontTx/>
              <a:buAutoNum type="romanUcPeriod"/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 lvl="0">
              <a:tabLst>
                <a:tab pos="361950" algn="l"/>
              </a:tabLst>
            </a:pP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659486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920552" y="591070"/>
            <a:ext cx="777686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1.456,26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Davon trägt der Beklagte:				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1.038,76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4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a) Erstattungsanspruch Kläger </a:t>
            </a:r>
            <a:r>
              <a:rPr lang="de-DE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Beklagten, § 104 ZPO	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Klägervertreters, § 49 RVG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1.038,76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lvl="0" indent="-400050">
              <a:buFontTx/>
              <a:buAutoNum type="romanUcPeriod"/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2.495,02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marL="400050" lvl="0" indent="-400050">
              <a:buFontTx/>
              <a:buAutoNum type="romanUcPeriod"/>
              <a:tabLst>
                <a:tab pos="361950" algn="l"/>
              </a:tabLst>
            </a:pP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lvl="0" indent="-400050">
              <a:buFontTx/>
              <a:buAutoNum type="romanUcPeriod"/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1.456,26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lvl="0">
              <a:tabLst>
                <a:tab pos="361950" algn="l"/>
              </a:tabLst>
            </a:pP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 lvl="0">
              <a:tabLst>
                <a:tab pos="361950" algn="l"/>
              </a:tabLst>
            </a:pP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2.495,02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 -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1.456,26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 = </a:t>
            </a:r>
            <a:r>
              <a:rPr lang="de-DE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1.038,76</a:t>
            </a:r>
            <a:r>
              <a:rPr lang="de-DE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 wird gegen Beklagten zum Soll gestellt</a:t>
            </a:r>
          </a:p>
          <a:p>
            <a:pPr lvl="0">
              <a:tabLst>
                <a:tab pos="361950" algn="l"/>
              </a:tabLst>
            </a:pP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festzusetzen:</a:t>
            </a:r>
          </a:p>
          <a:p>
            <a:pPr lvl="0">
              <a:tabLst>
                <a:tab pos="361950" algn="l"/>
              </a:tabLst>
            </a:pP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1.038,76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 = </a:t>
            </a:r>
            <a:r>
              <a:rPr lang="de-DE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417,50</a:t>
            </a:r>
            <a:r>
              <a:rPr lang="de-DE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(Differenzvergütung)</a:t>
            </a:r>
          </a:p>
        </p:txBody>
      </p:sp>
    </p:spTree>
    <p:extLst>
      <p:ext uri="{BB962C8B-B14F-4D97-AF65-F5344CB8AC3E}">
        <p14:creationId xmlns:p14="http://schemas.microsoft.com/office/powerpoint/2010/main" val="80546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433959"/>
              </p:ext>
            </p:extLst>
          </p:nvPr>
        </p:nvGraphicFramePr>
        <p:xfrm>
          <a:off x="793399" y="980731"/>
          <a:ext cx="8480082" cy="345638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97724"/>
                <a:gridCol w="1099240"/>
                <a:gridCol w="1998618"/>
                <a:gridCol w="1588484"/>
                <a:gridCol w="1696016"/>
              </a:tblGrid>
              <a:tr h="624736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14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983100"/>
              </p:ext>
            </p:extLst>
          </p:nvPr>
        </p:nvGraphicFramePr>
        <p:xfrm>
          <a:off x="793399" y="980731"/>
          <a:ext cx="8480082" cy="345638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97724"/>
                <a:gridCol w="1099240"/>
                <a:gridCol w="1998618"/>
                <a:gridCol w="1588484"/>
                <a:gridCol w="1696016"/>
              </a:tblGrid>
              <a:tr h="624736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443,30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010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477676"/>
              </p:ext>
            </p:extLst>
          </p:nvPr>
        </p:nvGraphicFramePr>
        <p:xfrm>
          <a:off x="793399" y="980731"/>
          <a:ext cx="8480082" cy="345638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97724"/>
                <a:gridCol w="1099240"/>
                <a:gridCol w="1998618"/>
                <a:gridCol w="1588484"/>
                <a:gridCol w="1696016"/>
              </a:tblGrid>
              <a:tr h="624736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443,30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615,55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50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067167"/>
              </p:ext>
            </p:extLst>
          </p:nvPr>
        </p:nvGraphicFramePr>
        <p:xfrm>
          <a:off x="793399" y="980731"/>
          <a:ext cx="8480082" cy="345638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97724"/>
                <a:gridCol w="1099240"/>
                <a:gridCol w="1998618"/>
                <a:gridCol w="1588484"/>
                <a:gridCol w="1696016"/>
              </a:tblGrid>
              <a:tr h="624736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443,30 €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615,55 €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409,20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50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674464"/>
              </p:ext>
            </p:extLst>
          </p:nvPr>
        </p:nvGraphicFramePr>
        <p:xfrm>
          <a:off x="793399" y="980731"/>
          <a:ext cx="8480082" cy="355172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97724"/>
                <a:gridCol w="1099240"/>
                <a:gridCol w="1998618"/>
                <a:gridCol w="1588484"/>
                <a:gridCol w="1696016"/>
              </a:tblGrid>
              <a:tr h="720077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443,30 €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615,55 €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409,20 €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568,20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29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74854"/>
              </p:ext>
            </p:extLst>
          </p:nvPr>
        </p:nvGraphicFramePr>
        <p:xfrm>
          <a:off x="793399" y="980731"/>
          <a:ext cx="8480082" cy="345638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97724"/>
                <a:gridCol w="1099240"/>
                <a:gridCol w="1998618"/>
                <a:gridCol w="1588484"/>
                <a:gridCol w="1696016"/>
              </a:tblGrid>
              <a:tr h="624736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360,10 €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526,50 €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332,40 €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486,00 €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778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1045"/>
              </p:ext>
            </p:extLst>
          </p:nvPr>
        </p:nvGraphicFramePr>
        <p:xfrm>
          <a:off x="793399" y="980731"/>
          <a:ext cx="8480082" cy="340770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97724"/>
                <a:gridCol w="1099240"/>
                <a:gridCol w="1998618"/>
                <a:gridCol w="1588484"/>
                <a:gridCol w="1696016"/>
              </a:tblGrid>
              <a:tr h="576061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443,30 €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615,55 €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409,20 €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568,20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872,50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169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433065"/>
              </p:ext>
            </p:extLst>
          </p:nvPr>
        </p:nvGraphicFramePr>
        <p:xfrm>
          <a:off x="793399" y="980731"/>
          <a:ext cx="8480082" cy="345638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97724"/>
                <a:gridCol w="1099240"/>
                <a:gridCol w="1998618"/>
                <a:gridCol w="1588484"/>
                <a:gridCol w="1696016"/>
              </a:tblGrid>
              <a:tr h="624736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443,30 €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615,55 €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409,20 €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568,20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872,50 €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1.223,75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04521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56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359</Words>
  <Application>Microsoft Office PowerPoint</Application>
  <PresentationFormat>A4-Papier (210x297 mm)</PresentationFormat>
  <Paragraphs>277</Paragraphs>
  <Slides>14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Brandenburgisches Oberlandesgericht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Kostenfestsetzung  und PKH</dc:title>
  <dc:creator>Krentz, Kerstin (AG ZS)</dc:creator>
  <cp:lastModifiedBy>Dyck, Madlen (AG CB)</cp:lastModifiedBy>
  <cp:revision>27</cp:revision>
  <cp:lastPrinted>2019-05-19T11:04:16Z</cp:lastPrinted>
  <dcterms:created xsi:type="dcterms:W3CDTF">2018-02-20T08:53:50Z</dcterms:created>
  <dcterms:modified xsi:type="dcterms:W3CDTF">2026-02-22T19:02:00Z</dcterms:modified>
</cp:coreProperties>
</file>