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10"/>
  </p:handoutMasterIdLst>
  <p:sldIdLst>
    <p:sldId id="256" r:id="rId2"/>
    <p:sldId id="316" r:id="rId3"/>
    <p:sldId id="315" r:id="rId4"/>
    <p:sldId id="312" r:id="rId5"/>
    <p:sldId id="257" r:id="rId6"/>
    <p:sldId id="311" r:id="rId7"/>
    <p:sldId id="303" r:id="rId8"/>
    <p:sldId id="317" r:id="rId9"/>
  </p:sldIdLst>
  <p:sldSz cx="12192000" cy="6858000"/>
  <p:notesSz cx="6864350" cy="99964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4" d="100"/>
          <a:sy n="84" d="100"/>
        </p:scale>
        <p:origin x="102" y="6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4552" cy="501561"/>
          </a:xfrm>
          <a:prstGeom prst="rect">
            <a:avLst/>
          </a:prstGeom>
        </p:spPr>
        <p:txBody>
          <a:bodyPr vert="horz" lIns="96332" tIns="48166" rIns="96332" bIns="48166" rtlCol="0"/>
          <a:lstStyle>
            <a:lvl1pPr algn="l">
              <a:defRPr sz="1300"/>
            </a:lvl1pPr>
          </a:lstStyle>
          <a:p>
            <a:endParaRPr lang="de-DE"/>
          </a:p>
        </p:txBody>
      </p:sp>
      <p:sp>
        <p:nvSpPr>
          <p:cNvPr id="3" name="Datumsplatzhalter 2"/>
          <p:cNvSpPr>
            <a:spLocks noGrp="1"/>
          </p:cNvSpPr>
          <p:nvPr>
            <p:ph type="dt" sz="quarter" idx="1"/>
          </p:nvPr>
        </p:nvSpPr>
        <p:spPr>
          <a:xfrm>
            <a:off x="3888210" y="0"/>
            <a:ext cx="2974552" cy="501561"/>
          </a:xfrm>
          <a:prstGeom prst="rect">
            <a:avLst/>
          </a:prstGeom>
        </p:spPr>
        <p:txBody>
          <a:bodyPr vert="horz" lIns="96332" tIns="48166" rIns="96332" bIns="48166" rtlCol="0"/>
          <a:lstStyle>
            <a:lvl1pPr algn="r">
              <a:defRPr sz="1300"/>
            </a:lvl1pPr>
          </a:lstStyle>
          <a:p>
            <a:fld id="{AC410DCC-9AAE-4BE8-9041-4D878046F178}" type="datetimeFigureOut">
              <a:rPr lang="de-DE" smtClean="0"/>
              <a:t>27.11.2025</a:t>
            </a:fld>
            <a:endParaRPr lang="de-DE"/>
          </a:p>
        </p:txBody>
      </p:sp>
      <p:sp>
        <p:nvSpPr>
          <p:cNvPr id="4" name="Fußzeilenplatzhalter 3"/>
          <p:cNvSpPr>
            <a:spLocks noGrp="1"/>
          </p:cNvSpPr>
          <p:nvPr>
            <p:ph type="ftr" sz="quarter" idx="2"/>
          </p:nvPr>
        </p:nvSpPr>
        <p:spPr>
          <a:xfrm>
            <a:off x="0" y="9494929"/>
            <a:ext cx="2974552" cy="501560"/>
          </a:xfrm>
          <a:prstGeom prst="rect">
            <a:avLst/>
          </a:prstGeom>
        </p:spPr>
        <p:txBody>
          <a:bodyPr vert="horz" lIns="96332" tIns="48166" rIns="96332" bIns="48166" rtlCol="0" anchor="b"/>
          <a:lstStyle>
            <a:lvl1pPr algn="l">
              <a:defRPr sz="1300"/>
            </a:lvl1pPr>
          </a:lstStyle>
          <a:p>
            <a:endParaRPr lang="de-DE"/>
          </a:p>
        </p:txBody>
      </p:sp>
      <p:sp>
        <p:nvSpPr>
          <p:cNvPr id="5" name="Foliennummernplatzhalter 4"/>
          <p:cNvSpPr>
            <a:spLocks noGrp="1"/>
          </p:cNvSpPr>
          <p:nvPr>
            <p:ph type="sldNum" sz="quarter" idx="3"/>
          </p:nvPr>
        </p:nvSpPr>
        <p:spPr>
          <a:xfrm>
            <a:off x="3888210" y="9494929"/>
            <a:ext cx="2974552" cy="501560"/>
          </a:xfrm>
          <a:prstGeom prst="rect">
            <a:avLst/>
          </a:prstGeom>
        </p:spPr>
        <p:txBody>
          <a:bodyPr vert="horz" lIns="96332" tIns="48166" rIns="96332" bIns="48166" rtlCol="0" anchor="b"/>
          <a:lstStyle>
            <a:lvl1pPr algn="r">
              <a:defRPr sz="1300"/>
            </a:lvl1pPr>
          </a:lstStyle>
          <a:p>
            <a:fld id="{052619FD-6B6A-40FB-AC8F-32C0B25BA8AF}" type="slidenum">
              <a:rPr lang="de-DE" smtClean="0"/>
              <a:t>‹Nr.›</a:t>
            </a:fld>
            <a:endParaRPr lang="de-DE"/>
          </a:p>
        </p:txBody>
      </p:sp>
    </p:spTree>
    <p:extLst>
      <p:ext uri="{BB962C8B-B14F-4D97-AF65-F5344CB8AC3E}">
        <p14:creationId xmlns:p14="http://schemas.microsoft.com/office/powerpoint/2010/main" val="109105509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de-DE"/>
              <a:t>Titelmasterformat durch Klicken bearbeiten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de-DE"/>
              <a:t>Titelmasterformat durch Klicken bearbeiten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Textmasterformat bearbeiten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de-DE"/>
              <a:t>Titelmasterformat durch Klicken bearbeiten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a:t>Textmasterformat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11/27/2025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de-DE"/>
              <a:t>Titelmasterformat durch Klicken bearbeiten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Textmasterformat bearbeiten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a:t>Textmasterformat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11/27/2025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de-DE"/>
              <a:t>Titelmasterformat durch Klicken bearbeiten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Textmasterformat bearbeiten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a:t>Textmasterformat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11/27/2025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ncho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de-DE"/>
              <a:t>Titelmasterformat durch Klicken bearbeiten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de-DE"/>
              <a:t>Titelmasterformat durch Klicken bearbeiten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11/27/2025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11/27/2025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11/27/2025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eirat4@vsff.de" TargetMode="External"/><Relationship Id="rId2" Type="http://schemas.openxmlformats.org/officeDocument/2006/relationships/hyperlink" Target="http://www.vsff.de/"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mapy.cz/" TargetMode="Externa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www.sudetendeutsche-familienforscher.de/die-gebietsarchive-in-tschechien/" TargetMode="Externa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umap.openstreetmap.de/de/map/die-herrschaft-petersburg-in-bohmen-petrohrad_69777#12/50.2022/13.4337"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364817" y="1692563"/>
            <a:ext cx="9462365" cy="2016121"/>
          </a:xfrm>
        </p:spPr>
        <p:txBody>
          <a:bodyPr>
            <a:normAutofit/>
          </a:bodyPr>
          <a:lstStyle/>
          <a:p>
            <a:r>
              <a:rPr lang="de-DE" sz="4000" b="1" dirty="0"/>
              <a:t>Stammtisch SFF München: Geografische Hilfen, Karten bei der </a:t>
            </a:r>
            <a:r>
              <a:rPr lang="de-DE" sz="4000" b="1" dirty="0" err="1"/>
              <a:t>sudetendt</a:t>
            </a:r>
            <a:r>
              <a:rPr lang="de-DE" sz="4000" b="1" dirty="0"/>
              <a:t>. </a:t>
            </a:r>
            <a:r>
              <a:rPr lang="de-DE" sz="4000" b="1" dirty="0" smtClean="0"/>
              <a:t>Familienforschung</a:t>
            </a:r>
            <a:endParaRPr lang="de-DE" sz="4000" b="1" dirty="0"/>
          </a:p>
        </p:txBody>
      </p:sp>
      <p:sp>
        <p:nvSpPr>
          <p:cNvPr id="3" name="Untertitel 2"/>
          <p:cNvSpPr>
            <a:spLocks noGrp="1"/>
          </p:cNvSpPr>
          <p:nvPr>
            <p:ph type="subTitle" idx="1"/>
          </p:nvPr>
        </p:nvSpPr>
        <p:spPr>
          <a:xfrm>
            <a:off x="603894" y="452514"/>
            <a:ext cx="10591644" cy="1126283"/>
          </a:xfrm>
        </p:spPr>
        <p:txBody>
          <a:bodyPr>
            <a:normAutofit fontScale="85000" lnSpcReduction="10000"/>
          </a:bodyPr>
          <a:lstStyle/>
          <a:p>
            <a:r>
              <a:rPr lang="de-DE" sz="2800" dirty="0"/>
              <a:t>Sudetendeutsche Familienforschung                </a:t>
            </a:r>
            <a:r>
              <a:rPr lang="de-DE" sz="2800" u="sng" dirty="0">
                <a:solidFill>
                  <a:srgbClr val="0070C0"/>
                </a:solidFill>
                <a:hlinkClick r:id="rId2"/>
              </a:rPr>
              <a:t>www.vsff.de</a:t>
            </a:r>
            <a:endParaRPr lang="de-DE" sz="2800" u="sng" dirty="0">
              <a:solidFill>
                <a:srgbClr val="0070C0"/>
              </a:solidFill>
            </a:endParaRPr>
          </a:p>
          <a:p>
            <a:r>
              <a:rPr lang="de-DE" sz="2800" dirty="0"/>
              <a:t>Werner H. Honal    </a:t>
            </a:r>
            <a:r>
              <a:rPr lang="de-DE" sz="2800" dirty="0">
                <a:hlinkClick r:id="rId3"/>
              </a:rPr>
              <a:t>beirat4@vsff.de </a:t>
            </a:r>
            <a:r>
              <a:rPr lang="de-DE" sz="2800" dirty="0"/>
              <a:t>         MÜNCHEN HdO. 15. Nov. 2024</a:t>
            </a:r>
            <a:endParaRPr lang="de-DE" sz="2800" u="sng" dirty="0">
              <a:solidFill>
                <a:srgbClr val="0070C0"/>
              </a:solidFill>
            </a:endParaRPr>
          </a:p>
        </p:txBody>
      </p:sp>
      <p:sp>
        <p:nvSpPr>
          <p:cNvPr id="4" name="Ellipse 3"/>
          <p:cNvSpPr/>
          <p:nvPr/>
        </p:nvSpPr>
        <p:spPr>
          <a:xfrm>
            <a:off x="229072" y="4547286"/>
            <a:ext cx="749643" cy="3871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Textfeld 4">
            <a:extLst>
              <a:ext uri="{FF2B5EF4-FFF2-40B4-BE49-F238E27FC236}">
                <a16:creationId xmlns:a16="http://schemas.microsoft.com/office/drawing/2014/main" xmlns="" id="{4F8FC6FF-C8E7-4E1F-BB92-ED139E5CF67D}"/>
              </a:ext>
            </a:extLst>
          </p:cNvPr>
          <p:cNvSpPr txBox="1"/>
          <p:nvPr/>
        </p:nvSpPr>
        <p:spPr>
          <a:xfrm>
            <a:off x="1608706" y="3822450"/>
            <a:ext cx="10085252" cy="954107"/>
          </a:xfrm>
          <a:prstGeom prst="rect">
            <a:avLst/>
          </a:prstGeom>
          <a:noFill/>
        </p:spPr>
        <p:txBody>
          <a:bodyPr wrap="square" rtlCol="0">
            <a:spAutoFit/>
          </a:bodyPr>
          <a:lstStyle/>
          <a:p>
            <a:pPr marL="514350" indent="-514350">
              <a:buAutoNum type="arabicParenR"/>
            </a:pPr>
            <a:r>
              <a:rPr lang="de-DE" sz="2800" dirty="0">
                <a:effectLst/>
                <a:latin typeface="Arial" panose="020B0604020202020204" pitchFamily="34" charset="0"/>
                <a:ea typeface="Calibri" panose="020F0502020204030204" pitchFamily="34" charset="0"/>
                <a:cs typeface="Times New Roman" panose="02020603050405020304" pitchFamily="18" charset="0"/>
              </a:rPr>
              <a:t>Screenshot speichern, mit GIMP bearbeiten</a:t>
            </a:r>
          </a:p>
          <a:p>
            <a:r>
              <a:rPr lang="de-DE" sz="2800" dirty="0">
                <a:effectLst/>
                <a:latin typeface="Arial" panose="020B0604020202020204" pitchFamily="34" charset="0"/>
                <a:ea typeface="Calibri" panose="020F0502020204030204" pitchFamily="34" charset="0"/>
                <a:cs typeface="Times New Roman" panose="02020603050405020304" pitchFamily="18" charset="0"/>
              </a:rPr>
              <a:t>a) Kart</a:t>
            </a:r>
            <a:r>
              <a:rPr lang="de-DE" sz="2800" dirty="0">
                <a:latin typeface="Arial" panose="020B0604020202020204" pitchFamily="34" charset="0"/>
                <a:ea typeface="Calibri" panose="020F0502020204030204" pitchFamily="34" charset="0"/>
                <a:cs typeface="Times New Roman" panose="02020603050405020304" pitchFamily="18" charset="0"/>
              </a:rPr>
              <a:t>e Č 19</a:t>
            </a:r>
            <a:r>
              <a:rPr lang="de-DE" sz="2800" dirty="0">
                <a:effectLst/>
                <a:latin typeface="Arial" panose="020B0604020202020204" pitchFamily="34" charset="0"/>
                <a:ea typeface="Calibri" panose="020F0502020204030204" pitchFamily="34" charset="0"/>
                <a:cs typeface="Times New Roman" panose="02020603050405020304" pitchFamily="18" charset="0"/>
              </a:rPr>
              <a:t>. Jhd.</a:t>
            </a:r>
            <a:r>
              <a:rPr lang="de-DE" sz="2800" dirty="0">
                <a:latin typeface="Arial" panose="020B0604020202020204" pitchFamily="34" charset="0"/>
                <a:ea typeface="Calibri" panose="020F0502020204030204" pitchFamily="34" charset="0"/>
                <a:cs typeface="Times New Roman" panose="02020603050405020304" pitchFamily="18" charset="0"/>
              </a:rPr>
              <a:t> b</a:t>
            </a:r>
            <a:r>
              <a:rPr lang="de-DE" sz="2800" dirty="0">
                <a:effectLst/>
                <a:latin typeface="Arial" panose="020B0604020202020204" pitchFamily="34" charset="0"/>
                <a:ea typeface="Calibri" panose="020F0502020204030204" pitchFamily="34" charset="0"/>
                <a:cs typeface="Times New Roman" panose="02020603050405020304" pitchFamily="18" charset="0"/>
              </a:rPr>
              <a:t>) Namenskarte </a:t>
            </a:r>
            <a:r>
              <a:rPr lang="de-DE" sz="2800" dirty="0" err="1">
                <a:effectLst/>
                <a:latin typeface="Arial" panose="020B0604020202020204" pitchFamily="34" charset="0"/>
                <a:ea typeface="Calibri" panose="020F0502020204030204" pitchFamily="34" charset="0"/>
                <a:cs typeface="Times New Roman" panose="02020603050405020304" pitchFamily="18" charset="0"/>
              </a:rPr>
              <a:t>ww</a:t>
            </a:r>
            <a:r>
              <a:rPr lang="de-DE" sz="2800" dirty="0">
                <a:effectLst/>
                <a:latin typeface="Arial" panose="020B0604020202020204" pitchFamily="34" charset="0"/>
                <a:ea typeface="Calibri" panose="020F0502020204030204" pitchFamily="34" charset="0"/>
                <a:cs typeface="Times New Roman" panose="02020603050405020304" pitchFamily="18" charset="0"/>
              </a:rPr>
              <a:t> </a:t>
            </a:r>
            <a:r>
              <a:rPr lang="de-DE" sz="2800" dirty="0">
                <a:latin typeface="Arial" panose="020B0604020202020204" pitchFamily="34" charset="0"/>
                <a:ea typeface="Calibri" panose="020F0502020204030204" pitchFamily="34" charset="0"/>
                <a:cs typeface="Times New Roman" panose="02020603050405020304" pitchFamily="18" charset="0"/>
              </a:rPr>
              <a:t>c</a:t>
            </a:r>
            <a:r>
              <a:rPr lang="de-DE" sz="2800" dirty="0">
                <a:effectLst/>
                <a:latin typeface="Arial" panose="020B0604020202020204" pitchFamily="34" charset="0"/>
                <a:ea typeface="Calibri" panose="020F0502020204030204" pitchFamily="34" charset="0"/>
                <a:cs typeface="Times New Roman" panose="02020603050405020304" pitchFamily="18" charset="0"/>
              </a:rPr>
              <a:t>)</a:t>
            </a:r>
            <a:r>
              <a:rPr lang="de-DE" sz="2800" dirty="0">
                <a:latin typeface="Arial" panose="020B0604020202020204" pitchFamily="34" charset="0"/>
                <a:ea typeface="Calibri" panose="020F0502020204030204" pitchFamily="34" charset="0"/>
                <a:cs typeface="Times New Roman" panose="02020603050405020304" pitchFamily="18" charset="0"/>
              </a:rPr>
              <a:t> Namenskarte ČR</a:t>
            </a:r>
            <a:r>
              <a:rPr lang="de-DE" sz="2800" dirty="0">
                <a:effectLst/>
                <a:latin typeface="Arial" panose="020B0604020202020204" pitchFamily="34" charset="0"/>
                <a:ea typeface="Calibri" panose="020F0502020204030204" pitchFamily="34" charset="0"/>
                <a:cs typeface="Times New Roman" panose="02020603050405020304" pitchFamily="18" charset="0"/>
              </a:rPr>
              <a:t> </a:t>
            </a:r>
            <a:endParaRPr lang="de-DE" sz="2800" dirty="0"/>
          </a:p>
        </p:txBody>
      </p:sp>
      <p:sp>
        <p:nvSpPr>
          <p:cNvPr id="7" name="Ellipse 6"/>
          <p:cNvSpPr/>
          <p:nvPr/>
        </p:nvSpPr>
        <p:spPr>
          <a:xfrm>
            <a:off x="299259" y="4372495"/>
            <a:ext cx="864524" cy="5649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t>K 1</a:t>
            </a:r>
          </a:p>
        </p:txBody>
      </p:sp>
      <p:sp>
        <p:nvSpPr>
          <p:cNvPr id="6" name="Textfeld 5">
            <a:extLst>
              <a:ext uri="{FF2B5EF4-FFF2-40B4-BE49-F238E27FC236}">
                <a16:creationId xmlns:a16="http://schemas.microsoft.com/office/drawing/2014/main" xmlns="" id="{0085BB32-A92D-87FC-96ED-A6FAFBC497A9}"/>
              </a:ext>
            </a:extLst>
          </p:cNvPr>
          <p:cNvSpPr txBox="1"/>
          <p:nvPr/>
        </p:nvSpPr>
        <p:spPr>
          <a:xfrm>
            <a:off x="1608706" y="5020491"/>
            <a:ext cx="10085252" cy="1815882"/>
          </a:xfrm>
          <a:prstGeom prst="rect">
            <a:avLst/>
          </a:prstGeom>
          <a:noFill/>
        </p:spPr>
        <p:txBody>
          <a:bodyPr wrap="square" rtlCol="0">
            <a:spAutoFit/>
          </a:bodyPr>
          <a:lstStyle/>
          <a:p>
            <a:r>
              <a:rPr lang="de-DE" sz="2800" dirty="0">
                <a:effectLst/>
                <a:latin typeface="Arial" panose="020B0604020202020204" pitchFamily="34" charset="0"/>
                <a:ea typeface="Calibri" panose="020F0502020204030204" pitchFamily="34" charset="0"/>
                <a:cs typeface="Times New Roman" panose="02020603050405020304" pitchFamily="18" charset="0"/>
              </a:rPr>
              <a:t>2) Sonderkarten suchen und nützen, z. B. </a:t>
            </a:r>
          </a:p>
          <a:p>
            <a:r>
              <a:rPr lang="de-DE" sz="2800" dirty="0">
                <a:effectLst/>
                <a:latin typeface="Arial" panose="020B0604020202020204" pitchFamily="34" charset="0"/>
                <a:ea typeface="Calibri" panose="020F0502020204030204" pitchFamily="34" charset="0"/>
                <a:cs typeface="Times New Roman" panose="02020603050405020304" pitchFamily="18" charset="0"/>
              </a:rPr>
              <a:t>2a) Ostsiedlung , 2b) Sprachenkarten</a:t>
            </a:r>
          </a:p>
          <a:p>
            <a:r>
              <a:rPr lang="de-DE" sz="2800" dirty="0">
                <a:effectLst/>
                <a:latin typeface="Arial" panose="020B0604020202020204" pitchFamily="34" charset="0"/>
                <a:ea typeface="Calibri" panose="020F0502020204030204" pitchFamily="34" charset="0"/>
                <a:cs typeface="Times New Roman" panose="02020603050405020304" pitchFamily="18" charset="0"/>
              </a:rPr>
              <a:t>3) Interaktive Kart</a:t>
            </a:r>
            <a:r>
              <a:rPr lang="de-DE" sz="2800" dirty="0">
                <a:latin typeface="Arial" panose="020B0604020202020204" pitchFamily="34" charset="0"/>
                <a:ea typeface="Calibri" panose="020F0502020204030204" pitchFamily="34" charset="0"/>
                <a:cs typeface="Times New Roman" panose="02020603050405020304" pitchFamily="18" charset="0"/>
              </a:rPr>
              <a:t>en verwenden </a:t>
            </a:r>
          </a:p>
          <a:p>
            <a:r>
              <a:rPr lang="de-DE" sz="2800" dirty="0">
                <a:latin typeface="Arial" panose="020B0604020202020204" pitchFamily="34" charset="0"/>
                <a:ea typeface="Calibri" panose="020F0502020204030204" pitchFamily="34" charset="0"/>
                <a:cs typeface="Times New Roman" panose="02020603050405020304" pitchFamily="18" charset="0"/>
              </a:rPr>
              <a:t>a) Gebietsarchive ČR,  b) Beispiel Petersberg</a:t>
            </a:r>
            <a:endParaRPr lang="de-DE" sz="2800" dirty="0"/>
          </a:p>
        </p:txBody>
      </p:sp>
    </p:spTree>
    <p:extLst>
      <p:ext uri="{BB962C8B-B14F-4D97-AF65-F5344CB8AC3E}">
        <p14:creationId xmlns:p14="http://schemas.microsoft.com/office/powerpoint/2010/main" val="274490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7C5E816-B0DA-C6EF-5319-BCABFA72AE68}"/>
            </a:ext>
          </a:extLst>
        </p:cNvPr>
        <p:cNvGrpSpPr/>
        <p:nvPr/>
      </p:nvGrpSpPr>
      <p:grpSpPr>
        <a:xfrm>
          <a:off x="0" y="0"/>
          <a:ext cx="0" cy="0"/>
          <a:chOff x="0" y="0"/>
          <a:chExt cx="0" cy="0"/>
        </a:xfrm>
      </p:grpSpPr>
      <p:sp>
        <p:nvSpPr>
          <p:cNvPr id="4" name="Ellipse 3">
            <a:extLst>
              <a:ext uri="{FF2B5EF4-FFF2-40B4-BE49-F238E27FC236}">
                <a16:creationId xmlns:a16="http://schemas.microsoft.com/office/drawing/2014/main" xmlns="" id="{5FF70DFA-20F4-912D-6F9F-31B28474CCB6}"/>
              </a:ext>
            </a:extLst>
          </p:cNvPr>
          <p:cNvSpPr/>
          <p:nvPr/>
        </p:nvSpPr>
        <p:spPr>
          <a:xfrm>
            <a:off x="550062" y="4547286"/>
            <a:ext cx="893820" cy="3871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1a)</a:t>
            </a:r>
          </a:p>
        </p:txBody>
      </p:sp>
      <p:sp>
        <p:nvSpPr>
          <p:cNvPr id="8" name="Titel 1">
            <a:extLst>
              <a:ext uri="{FF2B5EF4-FFF2-40B4-BE49-F238E27FC236}">
                <a16:creationId xmlns:a16="http://schemas.microsoft.com/office/drawing/2014/main" xmlns="" id="{5DD09C6E-FD2B-1324-1954-54E04C518CD1}"/>
              </a:ext>
            </a:extLst>
          </p:cNvPr>
          <p:cNvSpPr txBox="1">
            <a:spLocks/>
          </p:cNvSpPr>
          <p:nvPr/>
        </p:nvSpPr>
        <p:spPr>
          <a:xfrm>
            <a:off x="550062" y="247484"/>
            <a:ext cx="10886564" cy="1372769"/>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sz="3200" b="1" dirty="0">
                <a:solidFill>
                  <a:srgbClr val="0070C0"/>
                </a:solidFill>
              </a:rPr>
              <a:t>1) Screenshot vorhandener Karten</a:t>
            </a:r>
            <a:r>
              <a:rPr lang="de-DE" sz="3200" b="1" dirty="0"/>
              <a:t>; a) </a:t>
            </a:r>
            <a:r>
              <a:rPr lang="de-DE" sz="3200" b="1" dirty="0" err="1"/>
              <a:t>z.B.Silwarleut</a:t>
            </a:r>
            <a:r>
              <a:rPr lang="de-DE" sz="3200" b="1" dirty="0"/>
              <a:t>  </a:t>
            </a:r>
            <a:r>
              <a:rPr lang="de-DE" sz="3200" b="1" dirty="0" err="1"/>
              <a:t>Wikip</a:t>
            </a:r>
            <a:r>
              <a:rPr lang="de-DE" sz="3200" b="1" dirty="0"/>
              <a:t>.  </a:t>
            </a:r>
            <a:r>
              <a:rPr lang="de-DE" sz="3200" b="1" dirty="0">
                <a:sym typeface="Wingdings" panose="05000000000000000000" pitchFamily="2" charset="2"/>
              </a:rPr>
              <a:t></a:t>
            </a:r>
            <a:r>
              <a:rPr lang="de-DE" sz="3200" b="1" dirty="0"/>
              <a:t>  </a:t>
            </a:r>
            <a:r>
              <a:rPr lang="de-DE" sz="3200" b="1" dirty="0" err="1"/>
              <a:t>Sylvárov</a:t>
            </a:r>
            <a:r>
              <a:rPr lang="de-DE" sz="3200" b="1" dirty="0"/>
              <a:t> aus  </a:t>
            </a:r>
            <a:r>
              <a:rPr lang="de-DE" sz="3200" b="1" dirty="0">
                <a:hlinkClick r:id="rId2"/>
              </a:rPr>
              <a:t>www.mapy.cz</a:t>
            </a:r>
            <a:r>
              <a:rPr lang="de-DE" sz="3200" b="1" dirty="0"/>
              <a:t>, 19. Jhdt., </a:t>
            </a:r>
          </a:p>
          <a:p>
            <a:endParaRPr lang="de-DE" sz="3200" dirty="0"/>
          </a:p>
        </p:txBody>
      </p:sp>
      <p:pic>
        <p:nvPicPr>
          <p:cNvPr id="7" name="Grafik 6">
            <a:extLst>
              <a:ext uri="{FF2B5EF4-FFF2-40B4-BE49-F238E27FC236}">
                <a16:creationId xmlns:a16="http://schemas.microsoft.com/office/drawing/2014/main" xmlns="" id="{A5E2E6AB-51FF-0061-3C4C-17FDF7E908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230" y="1248645"/>
            <a:ext cx="12166863" cy="5609355"/>
          </a:xfrm>
          <a:prstGeom prst="rect">
            <a:avLst/>
          </a:prstGeom>
        </p:spPr>
      </p:pic>
      <p:pic>
        <p:nvPicPr>
          <p:cNvPr id="2" name="Grafik 1">
            <a:extLst>
              <a:ext uri="{FF2B5EF4-FFF2-40B4-BE49-F238E27FC236}">
                <a16:creationId xmlns:a16="http://schemas.microsoft.com/office/drawing/2014/main" xmlns="" id="{3A950F09-9D43-416F-A665-3DB6D3369E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3882" y="1461560"/>
            <a:ext cx="12214440" cy="5270156"/>
          </a:xfrm>
          <a:prstGeom prst="rect">
            <a:avLst/>
          </a:prstGeom>
        </p:spPr>
      </p:pic>
    </p:spTree>
    <p:extLst>
      <p:ext uri="{BB962C8B-B14F-4D97-AF65-F5344CB8AC3E}">
        <p14:creationId xmlns:p14="http://schemas.microsoft.com/office/powerpoint/2010/main" val="290123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229072" y="4547286"/>
            <a:ext cx="749643" cy="3871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Textfeld 5"/>
          <p:cNvSpPr txBox="1"/>
          <p:nvPr/>
        </p:nvSpPr>
        <p:spPr>
          <a:xfrm>
            <a:off x="746761" y="825237"/>
            <a:ext cx="10008870" cy="769441"/>
          </a:xfrm>
          <a:prstGeom prst="rect">
            <a:avLst/>
          </a:prstGeom>
          <a:noFill/>
        </p:spPr>
        <p:txBody>
          <a:bodyPr wrap="square" rtlCol="0">
            <a:spAutoFit/>
          </a:bodyPr>
          <a:lstStyle/>
          <a:p>
            <a:r>
              <a:rPr lang="de-DE" sz="4400" dirty="0"/>
              <a:t> 1 b)</a:t>
            </a:r>
            <a:r>
              <a:rPr lang="de-DE" sz="4400" dirty="0" err="1"/>
              <a:t>sudetendt</a:t>
            </a:r>
            <a:r>
              <a:rPr lang="de-DE" sz="4400" dirty="0"/>
              <a:t>. Familien, weltweit</a:t>
            </a:r>
          </a:p>
        </p:txBody>
      </p:sp>
      <p:sp>
        <p:nvSpPr>
          <p:cNvPr id="7" name="Ellipse 6"/>
          <p:cNvSpPr/>
          <p:nvPr/>
        </p:nvSpPr>
        <p:spPr>
          <a:xfrm>
            <a:off x="299258" y="4372495"/>
            <a:ext cx="992331" cy="5649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t>E 1a</a:t>
            </a:r>
          </a:p>
        </p:txBody>
      </p:sp>
      <p:sp>
        <p:nvSpPr>
          <p:cNvPr id="10" name="Textfeld 9"/>
          <p:cNvSpPr txBox="1"/>
          <p:nvPr/>
        </p:nvSpPr>
        <p:spPr>
          <a:xfrm>
            <a:off x="1474470" y="2211854"/>
            <a:ext cx="2217420" cy="523220"/>
          </a:xfrm>
          <a:prstGeom prst="rect">
            <a:avLst/>
          </a:prstGeom>
          <a:noFill/>
        </p:spPr>
        <p:txBody>
          <a:bodyPr wrap="square" rtlCol="0">
            <a:spAutoFit/>
          </a:bodyPr>
          <a:lstStyle/>
          <a:p>
            <a:r>
              <a:rPr lang="de-DE" sz="2800" dirty="0"/>
              <a:t>z. B. Patzak</a:t>
            </a:r>
          </a:p>
        </p:txBody>
      </p:sp>
      <p:pic>
        <p:nvPicPr>
          <p:cNvPr id="11" name="Grafik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893" y="1502792"/>
            <a:ext cx="10008870" cy="4619478"/>
          </a:xfrm>
          <a:prstGeom prst="rect">
            <a:avLst/>
          </a:prstGeom>
        </p:spPr>
      </p:pic>
      <p:pic>
        <p:nvPicPr>
          <p:cNvPr id="13" name="Grafik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1819" y="1795530"/>
            <a:ext cx="7240331" cy="6627055"/>
          </a:xfrm>
          <a:prstGeom prst="rect">
            <a:avLst/>
          </a:prstGeom>
        </p:spPr>
      </p:pic>
    </p:spTree>
    <p:extLst>
      <p:ext uri="{BB962C8B-B14F-4D97-AF65-F5344CB8AC3E}">
        <p14:creationId xmlns:p14="http://schemas.microsoft.com/office/powerpoint/2010/main" val="328909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603894" y="185182"/>
            <a:ext cx="10673706" cy="1126283"/>
          </a:xfrm>
        </p:spPr>
        <p:txBody>
          <a:bodyPr>
            <a:normAutofit/>
          </a:bodyPr>
          <a:lstStyle/>
          <a:p>
            <a:r>
              <a:rPr lang="de-DE" sz="2800" b="1" dirty="0">
                <a:solidFill>
                  <a:srgbClr val="FF0000"/>
                </a:solidFill>
              </a:rPr>
              <a:t>1 c) Deutsche Familiennamen bei Tschechen</a:t>
            </a:r>
            <a:endParaRPr lang="de-DE" sz="2800" b="1" dirty="0"/>
          </a:p>
          <a:p>
            <a:endParaRPr lang="de-DE" sz="2800" b="1" u="sng" dirty="0">
              <a:solidFill>
                <a:srgbClr val="0070C0"/>
              </a:solidFill>
            </a:endParaRPr>
          </a:p>
        </p:txBody>
      </p:sp>
      <p:sp>
        <p:nvSpPr>
          <p:cNvPr id="4" name="Ellipse 3"/>
          <p:cNvSpPr/>
          <p:nvPr/>
        </p:nvSpPr>
        <p:spPr>
          <a:xfrm>
            <a:off x="36071" y="4359240"/>
            <a:ext cx="1135646" cy="5649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t>1 c)</a:t>
            </a:r>
          </a:p>
        </p:txBody>
      </p:sp>
      <p:sp>
        <p:nvSpPr>
          <p:cNvPr id="10" name="Textfeld 9"/>
          <p:cNvSpPr txBox="1"/>
          <p:nvPr/>
        </p:nvSpPr>
        <p:spPr>
          <a:xfrm>
            <a:off x="2074985" y="4359240"/>
            <a:ext cx="9861453" cy="923330"/>
          </a:xfrm>
          <a:prstGeom prst="rect">
            <a:avLst/>
          </a:prstGeom>
          <a:noFill/>
        </p:spPr>
        <p:txBody>
          <a:bodyPr wrap="square" rtlCol="0">
            <a:spAutoFit/>
          </a:bodyPr>
          <a:lstStyle/>
          <a:p>
            <a:r>
              <a:rPr lang="de-DE" dirty="0"/>
              <a:t>Der häufigste </a:t>
            </a:r>
            <a:r>
              <a:rPr lang="de-DE" dirty="0" err="1"/>
              <a:t>Familennamen</a:t>
            </a:r>
            <a:r>
              <a:rPr lang="de-DE" dirty="0"/>
              <a:t> in D  - </a:t>
            </a:r>
            <a:r>
              <a:rPr lang="de-DE" b="1" dirty="0"/>
              <a:t>Müller </a:t>
            </a:r>
            <a:r>
              <a:rPr lang="de-DE" dirty="0"/>
              <a:t>- existierte im Jahr 2016 in Tschechien </a:t>
            </a:r>
          </a:p>
          <a:p>
            <a:r>
              <a:rPr lang="de-DE" dirty="0"/>
              <a:t>9.514 mal, männlich Müller (4782) und weiblich </a:t>
            </a:r>
            <a:r>
              <a:rPr lang="de-DE" dirty="0" err="1"/>
              <a:t>Müllerová</a:t>
            </a:r>
            <a:r>
              <a:rPr lang="de-DE" dirty="0"/>
              <a:t>  (4732) </a:t>
            </a:r>
          </a:p>
          <a:p>
            <a:r>
              <a:rPr lang="de-DE" dirty="0"/>
              <a:t>Quelle: https://www.kdejsme.cz/</a:t>
            </a:r>
          </a:p>
        </p:txBody>
      </p:sp>
      <p:sp>
        <p:nvSpPr>
          <p:cNvPr id="11" name="Textfeld 10"/>
          <p:cNvSpPr txBox="1"/>
          <p:nvPr/>
        </p:nvSpPr>
        <p:spPr>
          <a:xfrm>
            <a:off x="5581358" y="2866293"/>
            <a:ext cx="45719" cy="369332"/>
          </a:xfrm>
          <a:prstGeom prst="rect">
            <a:avLst/>
          </a:prstGeom>
          <a:noFill/>
        </p:spPr>
        <p:txBody>
          <a:bodyPr wrap="square" rtlCol="0">
            <a:spAutoFit/>
          </a:bodyPr>
          <a:lstStyle/>
          <a:p>
            <a:endParaRPr lang="de-DE" dirty="0"/>
          </a:p>
        </p:txBody>
      </p:sp>
      <p:sp>
        <p:nvSpPr>
          <p:cNvPr id="13" name="Textfeld 12"/>
          <p:cNvSpPr txBox="1"/>
          <p:nvPr/>
        </p:nvSpPr>
        <p:spPr>
          <a:xfrm>
            <a:off x="1273126" y="2377995"/>
            <a:ext cx="9734843" cy="923330"/>
          </a:xfrm>
          <a:prstGeom prst="rect">
            <a:avLst/>
          </a:prstGeom>
          <a:noFill/>
        </p:spPr>
        <p:txBody>
          <a:bodyPr wrap="square" rtlCol="0">
            <a:spAutoFit/>
          </a:bodyPr>
          <a:lstStyle/>
          <a:p>
            <a:r>
              <a:rPr lang="de-DE" dirty="0"/>
              <a:t>In der Folge lebten in Böhmen Deutsche mit Tschechen zusammen; nicht selten gab es auch "bi-ethnische" Heiraten und in der weiteren Folge dazu, dass auch Tschechen deutsche Namen führten.</a:t>
            </a:r>
          </a:p>
        </p:txBody>
      </p:sp>
      <p:sp>
        <p:nvSpPr>
          <p:cNvPr id="15" name="Textfeld 14"/>
          <p:cNvSpPr txBox="1"/>
          <p:nvPr/>
        </p:nvSpPr>
        <p:spPr>
          <a:xfrm>
            <a:off x="1596683" y="5639736"/>
            <a:ext cx="9411286" cy="369332"/>
          </a:xfrm>
          <a:prstGeom prst="rect">
            <a:avLst/>
          </a:prstGeom>
          <a:noFill/>
        </p:spPr>
        <p:txBody>
          <a:bodyPr wrap="square" rtlCol="0">
            <a:spAutoFit/>
          </a:bodyPr>
          <a:lstStyle/>
          <a:p>
            <a:r>
              <a:rPr lang="de-DE" dirty="0"/>
              <a:t>Müller gibt es in dieser Schreibweise mit ü, 12 mal häufiger als </a:t>
            </a:r>
            <a:r>
              <a:rPr lang="de-DE" b="1" dirty="0" err="1"/>
              <a:t>mlynář</a:t>
            </a:r>
            <a:endParaRPr lang="de-DE" b="1" dirty="0"/>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1717" y="1311465"/>
            <a:ext cx="9258300" cy="6267450"/>
          </a:xfrm>
          <a:prstGeom prst="rect">
            <a:avLst/>
          </a:prstGeom>
        </p:spPr>
      </p:pic>
    </p:spTree>
    <p:extLst>
      <p:ext uri="{BB962C8B-B14F-4D97-AF65-F5344CB8AC3E}">
        <p14:creationId xmlns:p14="http://schemas.microsoft.com/office/powerpoint/2010/main" val="62591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xit" presetSubtype="0" fill="hold" nodeType="clickEffect">
                                  <p:stCondLst>
                                    <p:cond delay="0"/>
                                  </p:stCondLst>
                                  <p:childTnLst>
                                    <p:animEffect transition="out" filter="fade">
                                      <p:cBhvr>
                                        <p:cTn id="24" dur="1000"/>
                                        <p:tgtEl>
                                          <p:spTgt spid="2"/>
                                        </p:tgtEl>
                                      </p:cBhvr>
                                    </p:animEffect>
                                    <p:anim calcmode="lin" valueType="num">
                                      <p:cBhvr>
                                        <p:cTn id="25" dur="1000"/>
                                        <p:tgtEl>
                                          <p:spTgt spid="2"/>
                                        </p:tgtEl>
                                        <p:attrNameLst>
                                          <p:attrName>ppt_x</p:attrName>
                                        </p:attrNameLst>
                                      </p:cBhvr>
                                      <p:tavLst>
                                        <p:tav tm="0">
                                          <p:val>
                                            <p:strVal val="ppt_x"/>
                                          </p:val>
                                        </p:tav>
                                        <p:tav tm="100000">
                                          <p:val>
                                            <p:strVal val="ppt_x"/>
                                          </p:val>
                                        </p:tav>
                                      </p:tavLst>
                                    </p:anim>
                                    <p:anim calcmode="lin" valueType="num">
                                      <p:cBhvr>
                                        <p:cTn id="26" dur="1000"/>
                                        <p:tgtEl>
                                          <p:spTgt spid="2"/>
                                        </p:tgtEl>
                                        <p:attrNameLst>
                                          <p:attrName>ppt_y</p:attrName>
                                        </p:attrNameLst>
                                      </p:cBhvr>
                                      <p:tavLst>
                                        <p:tav tm="0">
                                          <p:val>
                                            <p:strVal val="ppt_y"/>
                                          </p:val>
                                        </p:tav>
                                        <p:tav tm="100000">
                                          <p:val>
                                            <p:strVal val="ppt_y+.1"/>
                                          </p:val>
                                        </p:tav>
                                      </p:tavLst>
                                    </p:anim>
                                    <p:set>
                                      <p:cBhvr>
                                        <p:cTn id="27" dur="1" fill="hold">
                                          <p:stCondLst>
                                            <p:cond delay="999"/>
                                          </p:stCondLst>
                                        </p:cTn>
                                        <p:tgtEl>
                                          <p:spTgt spid="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603894" y="185182"/>
            <a:ext cx="10673706" cy="1126283"/>
          </a:xfrm>
        </p:spPr>
        <p:txBody>
          <a:bodyPr>
            <a:normAutofit/>
          </a:bodyPr>
          <a:lstStyle/>
          <a:p>
            <a:r>
              <a:rPr lang="de-DE" sz="2800" b="1" dirty="0">
                <a:solidFill>
                  <a:srgbClr val="FF0000"/>
                </a:solidFill>
              </a:rPr>
              <a:t>2a) Ostsiedlung 12. bis 14. Jhdt.</a:t>
            </a:r>
            <a:endParaRPr lang="de-DE" sz="2800" b="1" dirty="0"/>
          </a:p>
          <a:p>
            <a:endParaRPr lang="de-DE" sz="2800" b="1" u="sng" dirty="0">
              <a:solidFill>
                <a:srgbClr val="0070C0"/>
              </a:solidFill>
            </a:endParaRPr>
          </a:p>
        </p:txBody>
      </p:sp>
      <p:sp>
        <p:nvSpPr>
          <p:cNvPr id="4" name="Ellipse 3"/>
          <p:cNvSpPr/>
          <p:nvPr/>
        </p:nvSpPr>
        <p:spPr>
          <a:xfrm>
            <a:off x="299259" y="4372495"/>
            <a:ext cx="1116888" cy="5649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t>E 1a</a:t>
            </a:r>
          </a:p>
        </p:txBody>
      </p:sp>
      <p:sp>
        <p:nvSpPr>
          <p:cNvPr id="10" name="Textfeld 9"/>
          <p:cNvSpPr txBox="1"/>
          <p:nvPr/>
        </p:nvSpPr>
        <p:spPr>
          <a:xfrm>
            <a:off x="1416147" y="2287982"/>
            <a:ext cx="9861453" cy="369332"/>
          </a:xfrm>
          <a:prstGeom prst="rect">
            <a:avLst/>
          </a:prstGeom>
          <a:noFill/>
        </p:spPr>
        <p:txBody>
          <a:bodyPr wrap="square" rtlCol="0">
            <a:spAutoFit/>
          </a:bodyPr>
          <a:lstStyle/>
          <a:p>
            <a:r>
              <a:rPr lang="de-DE" dirty="0"/>
              <a:t>Bevölkerungswachstum um ein Drittel</a:t>
            </a:r>
          </a:p>
        </p:txBody>
      </p:sp>
      <p:sp>
        <p:nvSpPr>
          <p:cNvPr id="11" name="Textfeld 10"/>
          <p:cNvSpPr txBox="1"/>
          <p:nvPr/>
        </p:nvSpPr>
        <p:spPr>
          <a:xfrm>
            <a:off x="5581358" y="2866293"/>
            <a:ext cx="45719" cy="369332"/>
          </a:xfrm>
          <a:prstGeom prst="rect">
            <a:avLst/>
          </a:prstGeom>
          <a:noFill/>
        </p:spPr>
        <p:txBody>
          <a:bodyPr wrap="square" rtlCol="0">
            <a:spAutoFit/>
          </a:bodyPr>
          <a:lstStyle/>
          <a:p>
            <a:endParaRPr lang="de-DE" dirty="0"/>
          </a:p>
        </p:txBody>
      </p:sp>
      <p:sp>
        <p:nvSpPr>
          <p:cNvPr id="13" name="Textfeld 12"/>
          <p:cNvSpPr txBox="1"/>
          <p:nvPr/>
        </p:nvSpPr>
        <p:spPr>
          <a:xfrm>
            <a:off x="1434905" y="1533032"/>
            <a:ext cx="9734843" cy="646331"/>
          </a:xfrm>
          <a:prstGeom prst="rect">
            <a:avLst/>
          </a:prstGeom>
          <a:noFill/>
        </p:spPr>
        <p:txBody>
          <a:bodyPr wrap="square" rtlCol="0">
            <a:spAutoFit/>
          </a:bodyPr>
          <a:lstStyle/>
          <a:p>
            <a:r>
              <a:rPr lang="de-DE" dirty="0"/>
              <a:t>Im 12. und 13. Jahrhundert kam es in Europa zu einer großen Siedlungsbewegung von West nach Ost, während der zahlreiche Deutsche nach Böhmen und Mähren zogen.</a:t>
            </a:r>
          </a:p>
        </p:txBody>
      </p:sp>
      <p:sp>
        <p:nvSpPr>
          <p:cNvPr id="14" name="Textfeld 13"/>
          <p:cNvSpPr txBox="1"/>
          <p:nvPr/>
        </p:nvSpPr>
        <p:spPr>
          <a:xfrm>
            <a:off x="1847558" y="4359240"/>
            <a:ext cx="9622302" cy="923330"/>
          </a:xfrm>
          <a:prstGeom prst="rect">
            <a:avLst/>
          </a:prstGeom>
          <a:noFill/>
        </p:spPr>
        <p:txBody>
          <a:bodyPr wrap="square" rtlCol="0">
            <a:spAutoFit/>
          </a:bodyPr>
          <a:lstStyle/>
          <a:p>
            <a:r>
              <a:rPr lang="de-DE" dirty="0"/>
              <a:t>Die böhmischen Könige Wenzel I. (König 1230 ... 1253) und Ottokar II (König 1253 ... 1278) aus dem tschechischem Geschlecht der Pŕemisliden unterstützten die Ansiedlung Deutscher durch tschechische </a:t>
            </a:r>
            <a:r>
              <a:rPr lang="de-DE" b="1" dirty="0"/>
              <a:t>Regionalherrscher</a:t>
            </a:r>
            <a:r>
              <a:rPr lang="de-DE" dirty="0"/>
              <a:t> z. B. Fürsten und Klöster.</a:t>
            </a:r>
          </a:p>
        </p:txBody>
      </p:sp>
      <p:sp>
        <p:nvSpPr>
          <p:cNvPr id="15" name="Textfeld 14"/>
          <p:cNvSpPr txBox="1"/>
          <p:nvPr/>
        </p:nvSpPr>
        <p:spPr>
          <a:xfrm>
            <a:off x="1416147" y="3079464"/>
            <a:ext cx="9411286" cy="923330"/>
          </a:xfrm>
          <a:prstGeom prst="rect">
            <a:avLst/>
          </a:prstGeom>
          <a:noFill/>
        </p:spPr>
        <p:txBody>
          <a:bodyPr wrap="square" rtlCol="0">
            <a:spAutoFit/>
          </a:bodyPr>
          <a:lstStyle/>
          <a:p>
            <a:r>
              <a:rPr lang="de-DE" dirty="0"/>
              <a:t>Wunsch nach höheren Feld-Erträgen - möglich durch revolutionäre Neuerungen in der Landwirtschaft, wie etwa die Erfindung der eisernen Egge und des eisernen Pflugs  oder die Einführung der Dreifelderwirtschaft.</a:t>
            </a:r>
          </a:p>
        </p:txBody>
      </p:sp>
      <p:sp>
        <p:nvSpPr>
          <p:cNvPr id="16" name="Textfeld 15"/>
          <p:cNvSpPr txBox="1"/>
          <p:nvPr/>
        </p:nvSpPr>
        <p:spPr>
          <a:xfrm>
            <a:off x="1434905" y="5444196"/>
            <a:ext cx="10034955" cy="1200329"/>
          </a:xfrm>
          <a:prstGeom prst="rect">
            <a:avLst/>
          </a:prstGeom>
          <a:noFill/>
        </p:spPr>
        <p:txBody>
          <a:bodyPr wrap="square" rtlCol="0">
            <a:spAutoFit/>
          </a:bodyPr>
          <a:lstStyle/>
          <a:p>
            <a:r>
              <a:rPr lang="de-DE" dirty="0"/>
              <a:t>Ihre Werber zogen durch die deutschen Lande, um Siedlungswillige aus den deutschen Gebieten dazu zu bewegen, sich im Osten niederzulassen. Den Neuankömmlingen winkten durch das damals geltende deutsche Siedlerrecht zahlreiche Vorteile wie zum Beispiel zehn Jahre Steuerfreiheit. </a:t>
            </a:r>
          </a:p>
        </p:txBody>
      </p:sp>
      <p:pic>
        <p:nvPicPr>
          <p:cNvPr id="17" name="Grafik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217" y="1347855"/>
            <a:ext cx="4910000" cy="4484018"/>
          </a:xfrm>
          <a:prstGeom prst="rect">
            <a:avLst/>
          </a:prstGeom>
        </p:spPr>
      </p:pic>
      <p:pic>
        <p:nvPicPr>
          <p:cNvPr id="18" name="Grafik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312" y="487206"/>
            <a:ext cx="10058400" cy="5342254"/>
          </a:xfrm>
          <a:prstGeom prst="rect">
            <a:avLst/>
          </a:prstGeom>
        </p:spPr>
      </p:pic>
      <p:pic>
        <p:nvPicPr>
          <p:cNvPr id="20" name="Grafik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6014" y="230945"/>
            <a:ext cx="9661488" cy="6808686"/>
          </a:xfrm>
          <a:prstGeom prst="rect">
            <a:avLst/>
          </a:prstGeom>
        </p:spPr>
      </p:pic>
    </p:spTree>
    <p:extLst>
      <p:ext uri="{BB962C8B-B14F-4D97-AF65-F5344CB8AC3E}">
        <p14:creationId xmlns:p14="http://schemas.microsoft.com/office/powerpoint/2010/main" val="3450677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20"/>
                                        </p:tgtEl>
                                        <p:attrNameLst>
                                          <p:attrName>ppt_x</p:attrName>
                                        </p:attrNameLst>
                                      </p:cBhvr>
                                      <p:tavLst>
                                        <p:tav tm="0">
                                          <p:val>
                                            <p:strVal val="ppt_x"/>
                                          </p:val>
                                        </p:tav>
                                        <p:tav tm="100000">
                                          <p:val>
                                            <p:strVal val="ppt_x"/>
                                          </p:val>
                                        </p:tav>
                                      </p:tavLst>
                                    </p:anim>
                                    <p:anim calcmode="lin" valueType="num">
                                      <p:cBhvr additive="base">
                                        <p:cTn id="19" dur="500"/>
                                        <p:tgtEl>
                                          <p:spTgt spid="20"/>
                                        </p:tgtEl>
                                        <p:attrNameLst>
                                          <p:attrName>ppt_y</p:attrName>
                                        </p:attrNameLst>
                                      </p:cBhvr>
                                      <p:tavLst>
                                        <p:tav tm="0">
                                          <p:val>
                                            <p:strVal val="ppt_y"/>
                                          </p:val>
                                        </p:tav>
                                        <p:tav tm="100000">
                                          <p:val>
                                            <p:strVal val="1+ppt_h/2"/>
                                          </p:val>
                                        </p:tav>
                                      </p:tavLst>
                                    </p:anim>
                                    <p:set>
                                      <p:cBhvr>
                                        <p:cTn id="20" dur="1" fill="hold">
                                          <p:stCondLst>
                                            <p:cond delay="499"/>
                                          </p:stCondLst>
                                        </p:cTn>
                                        <p:tgtEl>
                                          <p:spTgt spid="2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7"/>
                                        </p:tgtEl>
                                        <p:attrNameLst>
                                          <p:attrName>ppt_x</p:attrName>
                                        </p:attrNameLst>
                                      </p:cBhvr>
                                      <p:tavLst>
                                        <p:tav tm="0">
                                          <p:val>
                                            <p:strVal val="ppt_x"/>
                                          </p:val>
                                        </p:tav>
                                        <p:tav tm="100000">
                                          <p:val>
                                            <p:strVal val="ppt_x"/>
                                          </p:val>
                                        </p:tav>
                                      </p:tavLst>
                                    </p:anim>
                                    <p:anim calcmode="lin" valueType="num">
                                      <p:cBhvr additive="base">
                                        <p:cTn id="43" dur="500"/>
                                        <p:tgtEl>
                                          <p:spTgt spid="17"/>
                                        </p:tgtEl>
                                        <p:attrNameLst>
                                          <p:attrName>ppt_y</p:attrName>
                                        </p:attrNameLst>
                                      </p:cBhvr>
                                      <p:tavLst>
                                        <p:tav tm="0">
                                          <p:val>
                                            <p:strVal val="ppt_y"/>
                                          </p:val>
                                        </p:tav>
                                        <p:tav tm="100000">
                                          <p:val>
                                            <p:strVal val="1+ppt_h/2"/>
                                          </p:val>
                                        </p:tav>
                                      </p:tavLst>
                                    </p:anim>
                                    <p:set>
                                      <p:cBhvr>
                                        <p:cTn id="44" dur="1" fill="hold">
                                          <p:stCondLst>
                                            <p:cond delay="499"/>
                                          </p:stCondLst>
                                        </p:cTn>
                                        <p:tgtEl>
                                          <p:spTgt spid="1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42" presetClass="exit" presetSubtype="0" fill="hold" nodeType="clickEffect">
                                  <p:stCondLst>
                                    <p:cond delay="0"/>
                                  </p:stCondLst>
                                  <p:childTnLst>
                                    <p:animEffect transition="out" filter="fade">
                                      <p:cBhvr>
                                        <p:cTn id="52" dur="1000"/>
                                        <p:tgtEl>
                                          <p:spTgt spid="18"/>
                                        </p:tgtEl>
                                      </p:cBhvr>
                                    </p:animEffect>
                                    <p:anim calcmode="lin" valueType="num">
                                      <p:cBhvr>
                                        <p:cTn id="53" dur="1000"/>
                                        <p:tgtEl>
                                          <p:spTgt spid="18"/>
                                        </p:tgtEl>
                                        <p:attrNameLst>
                                          <p:attrName>ppt_x</p:attrName>
                                        </p:attrNameLst>
                                      </p:cBhvr>
                                      <p:tavLst>
                                        <p:tav tm="0">
                                          <p:val>
                                            <p:strVal val="ppt_x"/>
                                          </p:val>
                                        </p:tav>
                                        <p:tav tm="100000">
                                          <p:val>
                                            <p:strVal val="ppt_x"/>
                                          </p:val>
                                        </p:tav>
                                      </p:tavLst>
                                    </p:anim>
                                    <p:anim calcmode="lin" valueType="num">
                                      <p:cBhvr>
                                        <p:cTn id="54" dur="1000"/>
                                        <p:tgtEl>
                                          <p:spTgt spid="18"/>
                                        </p:tgtEl>
                                        <p:attrNameLst>
                                          <p:attrName>ppt_y</p:attrName>
                                        </p:attrNameLst>
                                      </p:cBhvr>
                                      <p:tavLst>
                                        <p:tav tm="0">
                                          <p:val>
                                            <p:strVal val="ppt_y"/>
                                          </p:val>
                                        </p:tav>
                                        <p:tav tm="100000">
                                          <p:val>
                                            <p:strVal val="ppt_y+.1"/>
                                          </p:val>
                                        </p:tav>
                                      </p:tavLst>
                                    </p:anim>
                                    <p:set>
                                      <p:cBhvr>
                                        <p:cTn id="55" dur="1" fill="hold">
                                          <p:stCondLst>
                                            <p:cond delay="999"/>
                                          </p:stCondLst>
                                        </p:cTn>
                                        <p:tgtEl>
                                          <p:spTgt spid="18"/>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500" fill="hold"/>
                                        <p:tgtEl>
                                          <p:spTgt spid="14"/>
                                        </p:tgtEl>
                                        <p:attrNameLst>
                                          <p:attrName>ppt_x</p:attrName>
                                        </p:attrNameLst>
                                      </p:cBhvr>
                                      <p:tavLst>
                                        <p:tav tm="0">
                                          <p:val>
                                            <p:strVal val="#ppt_x"/>
                                          </p:val>
                                        </p:tav>
                                        <p:tav tm="100000">
                                          <p:val>
                                            <p:strVal val="#ppt_x"/>
                                          </p:val>
                                        </p:tav>
                                      </p:tavLst>
                                    </p:anim>
                                    <p:anim calcmode="lin" valueType="num">
                                      <p:cBhvr additive="base">
                                        <p:cTn id="6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603894" y="185182"/>
            <a:ext cx="10673706" cy="1126283"/>
          </a:xfrm>
        </p:spPr>
        <p:txBody>
          <a:bodyPr>
            <a:normAutofit/>
          </a:bodyPr>
          <a:lstStyle/>
          <a:p>
            <a:r>
              <a:rPr lang="de-DE" sz="2800" b="1" dirty="0">
                <a:solidFill>
                  <a:srgbClr val="0070C0"/>
                </a:solidFill>
              </a:rPr>
              <a:t>1) Einstieg </a:t>
            </a:r>
            <a:r>
              <a:rPr lang="de-DE" sz="2800" b="1" dirty="0"/>
              <a:t>(FF):</a:t>
            </a:r>
          </a:p>
          <a:p>
            <a:r>
              <a:rPr lang="de-DE" sz="2800" b="1" dirty="0">
                <a:solidFill>
                  <a:srgbClr val="FF0000"/>
                </a:solidFill>
              </a:rPr>
              <a:t>d) Meine Stationen:</a:t>
            </a:r>
            <a:endParaRPr lang="de-DE" sz="2800" b="1" dirty="0"/>
          </a:p>
          <a:p>
            <a:endParaRPr lang="de-DE" sz="2800" b="1" u="sng" dirty="0">
              <a:solidFill>
                <a:srgbClr val="0070C0"/>
              </a:solidFill>
            </a:endParaRPr>
          </a:p>
        </p:txBody>
      </p:sp>
      <p:sp>
        <p:nvSpPr>
          <p:cNvPr id="4" name="Ellipse 3"/>
          <p:cNvSpPr/>
          <p:nvPr/>
        </p:nvSpPr>
        <p:spPr>
          <a:xfrm>
            <a:off x="299258" y="4372495"/>
            <a:ext cx="1262256" cy="5649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t>E 1 d)</a:t>
            </a:r>
          </a:p>
        </p:txBody>
      </p:sp>
      <p:pic>
        <p:nvPicPr>
          <p:cNvPr id="9" name="Grafi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7608" y="0"/>
            <a:ext cx="9794410" cy="6858000"/>
          </a:xfrm>
          <a:prstGeom prst="rect">
            <a:avLst/>
          </a:prstGeom>
        </p:spPr>
      </p:pic>
    </p:spTree>
    <p:extLst>
      <p:ext uri="{BB962C8B-B14F-4D97-AF65-F5344CB8AC3E}">
        <p14:creationId xmlns:p14="http://schemas.microsoft.com/office/powerpoint/2010/main" val="3660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65964" y="588557"/>
            <a:ext cx="10673706" cy="1126283"/>
          </a:xfrm>
        </p:spPr>
        <p:txBody>
          <a:bodyPr>
            <a:normAutofit/>
          </a:bodyPr>
          <a:lstStyle/>
          <a:p>
            <a:r>
              <a:rPr lang="de-DE" sz="2800" b="1" dirty="0">
                <a:solidFill>
                  <a:srgbClr val="0070C0"/>
                </a:solidFill>
              </a:rPr>
              <a:t>3 a) Interaktive Karte zu den </a:t>
            </a:r>
            <a:r>
              <a:rPr lang="de-DE" sz="2800" b="1" dirty="0">
                <a:solidFill>
                  <a:srgbClr val="0070C0"/>
                </a:solidFill>
                <a:hlinkClick r:id="rId2"/>
              </a:rPr>
              <a:t>Gebietsarchiven</a:t>
            </a:r>
            <a:r>
              <a:rPr lang="de-DE" sz="2800" b="1" dirty="0">
                <a:solidFill>
                  <a:srgbClr val="0070C0"/>
                </a:solidFill>
              </a:rPr>
              <a:t> in der ČR</a:t>
            </a:r>
            <a:endParaRPr lang="de-DE" sz="2800" b="1" u="sng" dirty="0">
              <a:solidFill>
                <a:srgbClr val="0070C0"/>
              </a:solidFill>
            </a:endParaRPr>
          </a:p>
        </p:txBody>
      </p:sp>
      <p:sp>
        <p:nvSpPr>
          <p:cNvPr id="4" name="Ellipse 3"/>
          <p:cNvSpPr/>
          <p:nvPr/>
        </p:nvSpPr>
        <p:spPr>
          <a:xfrm>
            <a:off x="304635" y="4133148"/>
            <a:ext cx="1407787" cy="8312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t>2</a:t>
            </a:r>
            <a:r>
              <a:rPr lang="de-DE" sz="2800" dirty="0"/>
              <a:t> c</a:t>
            </a: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557" y="1311965"/>
            <a:ext cx="10896233" cy="5239491"/>
          </a:xfrm>
          <a:prstGeom prst="rect">
            <a:avLst/>
          </a:prstGeom>
        </p:spPr>
      </p:pic>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754" y="1202621"/>
            <a:ext cx="10058400" cy="5348835"/>
          </a:xfrm>
          <a:prstGeom prst="rect">
            <a:avLst/>
          </a:prstGeom>
        </p:spPr>
      </p:pic>
    </p:spTree>
    <p:extLst>
      <p:ext uri="{BB962C8B-B14F-4D97-AF65-F5344CB8AC3E}">
        <p14:creationId xmlns:p14="http://schemas.microsoft.com/office/powerpoint/2010/main" val="102019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ADA2947-4C72-4B64-DC4D-F87CEB923294}"/>
            </a:ext>
          </a:extLst>
        </p:cNvPr>
        <p:cNvGrpSpPr/>
        <p:nvPr/>
      </p:nvGrpSpPr>
      <p:grpSpPr>
        <a:xfrm>
          <a:off x="0" y="0"/>
          <a:ext cx="0" cy="0"/>
          <a:chOff x="0" y="0"/>
          <a:chExt cx="0" cy="0"/>
        </a:xfrm>
      </p:grpSpPr>
      <p:sp>
        <p:nvSpPr>
          <p:cNvPr id="3" name="Untertitel 2">
            <a:extLst>
              <a:ext uri="{FF2B5EF4-FFF2-40B4-BE49-F238E27FC236}">
                <a16:creationId xmlns:a16="http://schemas.microsoft.com/office/drawing/2014/main" xmlns="" id="{524CBDCF-2CF8-2BFB-C68D-BCD51B43170A}"/>
              </a:ext>
            </a:extLst>
          </p:cNvPr>
          <p:cNvSpPr>
            <a:spLocks noGrp="1"/>
          </p:cNvSpPr>
          <p:nvPr>
            <p:ph type="subTitle" idx="1"/>
          </p:nvPr>
        </p:nvSpPr>
        <p:spPr>
          <a:xfrm>
            <a:off x="265964" y="588557"/>
            <a:ext cx="10673706" cy="1126283"/>
          </a:xfrm>
        </p:spPr>
        <p:txBody>
          <a:bodyPr>
            <a:normAutofit/>
          </a:bodyPr>
          <a:lstStyle/>
          <a:p>
            <a:r>
              <a:rPr lang="de-DE" sz="2800" b="1" dirty="0">
                <a:solidFill>
                  <a:srgbClr val="0070C0"/>
                </a:solidFill>
              </a:rPr>
              <a:t>3 b) Interaktive Karte zu </a:t>
            </a:r>
            <a:r>
              <a:rPr lang="de-DE" sz="2800" b="1" dirty="0">
                <a:solidFill>
                  <a:srgbClr val="0070C0"/>
                </a:solidFill>
                <a:hlinkClick r:id="rId2"/>
              </a:rPr>
              <a:t>Petersberg / </a:t>
            </a:r>
            <a:r>
              <a:rPr lang="de-DE" sz="2800" b="1" dirty="0" err="1">
                <a:solidFill>
                  <a:srgbClr val="0070C0"/>
                </a:solidFill>
                <a:hlinkClick r:id="rId2"/>
              </a:rPr>
              <a:t>Petrohrad</a:t>
            </a:r>
            <a:r>
              <a:rPr lang="de-DE" sz="2800" b="1" dirty="0">
                <a:solidFill>
                  <a:srgbClr val="0070C0"/>
                </a:solidFill>
                <a:hlinkClick r:id="rId2"/>
              </a:rPr>
              <a:t> </a:t>
            </a:r>
            <a:r>
              <a:rPr lang="de-DE" sz="2800" b="1" dirty="0">
                <a:solidFill>
                  <a:srgbClr val="0070C0"/>
                </a:solidFill>
              </a:rPr>
              <a:t>ČR</a:t>
            </a:r>
            <a:endParaRPr lang="de-DE" sz="2800" b="1" u="sng" dirty="0">
              <a:solidFill>
                <a:srgbClr val="0070C0"/>
              </a:solidFill>
            </a:endParaRPr>
          </a:p>
        </p:txBody>
      </p:sp>
      <p:sp>
        <p:nvSpPr>
          <p:cNvPr id="4" name="Ellipse 3">
            <a:extLst>
              <a:ext uri="{FF2B5EF4-FFF2-40B4-BE49-F238E27FC236}">
                <a16:creationId xmlns:a16="http://schemas.microsoft.com/office/drawing/2014/main" xmlns="" id="{6B15A4E6-205F-19CA-35C1-2ABE22F65AED}"/>
              </a:ext>
            </a:extLst>
          </p:cNvPr>
          <p:cNvSpPr/>
          <p:nvPr/>
        </p:nvSpPr>
        <p:spPr>
          <a:xfrm>
            <a:off x="304635" y="4133148"/>
            <a:ext cx="1407787" cy="8312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t>3</a:t>
            </a:r>
            <a:r>
              <a:rPr lang="de-DE" sz="2800" dirty="0"/>
              <a:t> b</a:t>
            </a: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8874" y="0"/>
            <a:ext cx="8848471" cy="6858000"/>
          </a:xfrm>
          <a:prstGeom prst="rect">
            <a:avLst/>
          </a:prstGeom>
        </p:spPr>
      </p:pic>
    </p:spTree>
    <p:extLst>
      <p:ext uri="{BB962C8B-B14F-4D97-AF65-F5344CB8AC3E}">
        <p14:creationId xmlns:p14="http://schemas.microsoft.com/office/powerpoint/2010/main" val="288239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etze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0</TotalTime>
  <Words>412</Words>
  <Application>Microsoft Office PowerPoint</Application>
  <PresentationFormat>Breitbild</PresentationFormat>
  <Paragraphs>36</Paragraphs>
  <Slides>8</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8</vt:i4>
      </vt:variant>
    </vt:vector>
  </HeadingPairs>
  <TitlesOfParts>
    <vt:vector size="15" baseType="lpstr">
      <vt:lpstr>Arial</vt:lpstr>
      <vt:lpstr>Calibri</vt:lpstr>
      <vt:lpstr>Century Gothic</vt:lpstr>
      <vt:lpstr>Times New Roman</vt:lpstr>
      <vt:lpstr>Wingdings</vt:lpstr>
      <vt:lpstr>Wingdings 3</vt:lpstr>
      <vt:lpstr>Fetzen</vt:lpstr>
      <vt:lpstr>Stammtisch SFF München: Geografische Hilfen, Karten bei der sudetendt. Familienforschung</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Ahnenforschung: Rückblick in die eigene Vergangenheit</dc:title>
  <dc:creator>Werner Honal</dc:creator>
  <cp:lastModifiedBy>Honal</cp:lastModifiedBy>
  <cp:revision>214</cp:revision>
  <cp:lastPrinted>2022-11-09T08:44:34Z</cp:lastPrinted>
  <dcterms:created xsi:type="dcterms:W3CDTF">2020-01-18T09:10:44Z</dcterms:created>
  <dcterms:modified xsi:type="dcterms:W3CDTF">2025-11-26T23:23:34Z</dcterms:modified>
</cp:coreProperties>
</file>