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5C7992-0A09-5B9A-22E9-3BB9CE37CD90}" v="130" dt="2025-10-26T17:23:50.1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6" d="100"/>
          <a:sy n="66" d="100"/>
        </p:scale>
        <p:origin x="3234" y="2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imo Ratz" userId="4d36659ee57f22c7" providerId="LiveId" clId="{5CFEB679-57AC-455E-9E4F-8F0510CA5A1D}"/>
    <pc:docChg chg="custSel addSld delSld modSld sldOrd modMainMaster">
      <pc:chgData name="Thimo Ratz" userId="4d36659ee57f22c7" providerId="LiveId" clId="{5CFEB679-57AC-455E-9E4F-8F0510CA5A1D}" dt="2025-10-04T20:43:10.567" v="197" actId="1076"/>
      <pc:docMkLst>
        <pc:docMk/>
      </pc:docMkLst>
      <pc:sldChg chg="addSp delSp modSp new mod">
        <pc:chgData name="Thimo Ratz" userId="4d36659ee57f22c7" providerId="LiveId" clId="{5CFEB679-57AC-455E-9E4F-8F0510CA5A1D}" dt="2025-10-04T20:43:10.567" v="197" actId="1076"/>
        <pc:sldMkLst>
          <pc:docMk/>
          <pc:sldMk cId="1407891438" sldId="256"/>
        </pc:sldMkLst>
        <pc:spChg chg="add mod">
          <ac:chgData name="Thimo Ratz" userId="4d36659ee57f22c7" providerId="LiveId" clId="{5CFEB679-57AC-455E-9E4F-8F0510CA5A1D}" dt="2025-10-04T20:43:10.567" v="197" actId="1076"/>
          <ac:spMkLst>
            <pc:docMk/>
            <pc:sldMk cId="1407891438" sldId="256"/>
            <ac:spMk id="10" creationId="{AF1AA620-289C-F29F-75ED-37313362322A}"/>
          </ac:spMkLst>
        </pc:spChg>
        <pc:spChg chg="add mod">
          <ac:chgData name="Thimo Ratz" userId="4d36659ee57f22c7" providerId="LiveId" clId="{5CFEB679-57AC-455E-9E4F-8F0510CA5A1D}" dt="2025-10-04T20:42:59.802" v="195" actId="20577"/>
          <ac:spMkLst>
            <pc:docMk/>
            <pc:sldMk cId="1407891438" sldId="256"/>
            <ac:spMk id="11" creationId="{D4F05DFB-8D87-B350-E2D2-03E7E49ADE00}"/>
          </ac:spMkLst>
        </pc:spChg>
        <pc:picChg chg="add mod">
          <ac:chgData name="Thimo Ratz" userId="4d36659ee57f22c7" providerId="LiveId" clId="{5CFEB679-57AC-455E-9E4F-8F0510CA5A1D}" dt="2025-10-04T20:43:05.148" v="196" actId="1076"/>
          <ac:picMkLst>
            <pc:docMk/>
            <pc:sldMk cId="1407891438" sldId="256"/>
            <ac:picMk id="8" creationId="{7A2199A0-4316-920D-8DF8-2A422F642868}"/>
          </ac:picMkLst>
        </pc:picChg>
      </pc:sldChg>
      <pc:sldChg chg="addSp delSp modSp new mod ord">
        <pc:chgData name="Thimo Ratz" userId="4d36659ee57f22c7" providerId="LiveId" clId="{5CFEB679-57AC-455E-9E4F-8F0510CA5A1D}" dt="2025-10-04T17:34:37.210" v="151"/>
        <pc:sldMkLst>
          <pc:docMk/>
          <pc:sldMk cId="1076657343" sldId="257"/>
        </pc:sldMkLst>
        <pc:spChg chg="mod">
          <ac:chgData name="Thimo Ratz" userId="4d36659ee57f22c7" providerId="LiveId" clId="{5CFEB679-57AC-455E-9E4F-8F0510CA5A1D}" dt="2025-10-04T17:32:45.695" v="145" actId="20577"/>
          <ac:spMkLst>
            <pc:docMk/>
            <pc:sldMk cId="1076657343" sldId="257"/>
            <ac:spMk id="2" creationId="{D5F3063D-D9E0-CDA2-C0E0-EB476CBBD953}"/>
          </ac:spMkLst>
        </pc:spChg>
        <pc:spChg chg="add mod">
          <ac:chgData name="Thimo Ratz" userId="4d36659ee57f22c7" providerId="LiveId" clId="{5CFEB679-57AC-455E-9E4F-8F0510CA5A1D}" dt="2025-10-04T17:28:54.063" v="75" actId="1076"/>
          <ac:spMkLst>
            <pc:docMk/>
            <pc:sldMk cId="1076657343" sldId="257"/>
            <ac:spMk id="6" creationId="{84FB2655-66F4-6B15-B8B4-DAA076250ACC}"/>
          </ac:spMkLst>
        </pc:spChg>
      </pc:sldChg>
      <pc:sldChg chg="new">
        <pc:chgData name="Thimo Ratz" userId="4d36659ee57f22c7" providerId="LiveId" clId="{5CFEB679-57AC-455E-9E4F-8F0510CA5A1D}" dt="2025-10-04T17:34:48.315" v="154" actId="680"/>
        <pc:sldMkLst>
          <pc:docMk/>
          <pc:sldMk cId="2095375367" sldId="258"/>
        </pc:sldMkLst>
      </pc:sldChg>
      <pc:sldMasterChg chg="modSldLayout sldLayoutOrd">
        <pc:chgData name="Thimo Ratz" userId="4d36659ee57f22c7" providerId="LiveId" clId="{5CFEB679-57AC-455E-9E4F-8F0510CA5A1D}" dt="2025-10-04T17:35:14.172" v="156" actId="1076"/>
        <pc:sldMasterMkLst>
          <pc:docMk/>
          <pc:sldMasterMk cId="1423694092" sldId="2147483660"/>
        </pc:sldMasterMkLst>
        <pc:sldLayoutChg chg="addSp delSp modSp mod ord">
          <pc:chgData name="Thimo Ratz" userId="4d36659ee57f22c7" providerId="LiveId" clId="{5CFEB679-57AC-455E-9E4F-8F0510CA5A1D}" dt="2025-10-04T17:35:14.172" v="156" actId="1076"/>
          <pc:sldLayoutMkLst>
            <pc:docMk/>
            <pc:sldMasterMk cId="1423694092" sldId="2147483660"/>
            <pc:sldLayoutMk cId="1719912700" sldId="2147483667"/>
          </pc:sldLayoutMkLst>
          <pc:spChg chg="add mod">
            <ac:chgData name="Thimo Ratz" userId="4d36659ee57f22c7" providerId="LiveId" clId="{5CFEB679-57AC-455E-9E4F-8F0510CA5A1D}" dt="2025-10-04T17:35:14.172" v="156" actId="1076"/>
            <ac:spMkLst>
              <pc:docMk/>
              <pc:sldMasterMk cId="1423694092" sldId="2147483660"/>
              <pc:sldLayoutMk cId="1719912700" sldId="2147483667"/>
              <ac:spMk id="7" creationId="{9E92F23B-8275-9FD7-EBB7-75F2D9BA0913}"/>
            </ac:spMkLst>
          </pc:spChg>
          <pc:picChg chg="add mod">
            <ac:chgData name="Thimo Ratz" userId="4d36659ee57f22c7" providerId="LiveId" clId="{5CFEB679-57AC-455E-9E4F-8F0510CA5A1D}" dt="2025-10-04T17:30:57.052" v="130" actId="29295"/>
            <ac:picMkLst>
              <pc:docMk/>
              <pc:sldMasterMk cId="1423694092" sldId="2147483660"/>
              <pc:sldLayoutMk cId="1719912700" sldId="2147483667"/>
              <ac:picMk id="5" creationId="{47241DA4-A1ED-932A-024C-CA74CE216553}"/>
            </ac:picMkLst>
          </pc:picChg>
        </pc:sldLayoutChg>
      </pc:sldMasterChg>
    </pc:docChg>
  </pc:docChgLst>
  <pc:docChgLst>
    <pc:chgData name="Thimo Ratz" userId="4d36659ee57f22c7" providerId="Windows Live" clId="Web-{5D5C7992-0A09-5B9A-22E9-3BB9CE37CD90}"/>
    <pc:docChg chg="modSld">
      <pc:chgData name="Thimo Ratz" userId="4d36659ee57f22c7" providerId="Windows Live" clId="Web-{5D5C7992-0A09-5B9A-22E9-3BB9CE37CD90}" dt="2025-10-26T17:23:41.522" v="82" actId="20577"/>
      <pc:docMkLst>
        <pc:docMk/>
      </pc:docMkLst>
      <pc:sldChg chg="delSp modSp">
        <pc:chgData name="Thimo Ratz" userId="4d36659ee57f22c7" providerId="Windows Live" clId="Web-{5D5C7992-0A09-5B9A-22E9-3BB9CE37CD90}" dt="2025-10-26T17:21:16.692" v="35" actId="1076"/>
        <pc:sldMkLst>
          <pc:docMk/>
          <pc:sldMk cId="1407891438" sldId="256"/>
        </pc:sldMkLst>
        <pc:spChg chg="del mod">
          <ac:chgData name="Thimo Ratz" userId="4d36659ee57f22c7" providerId="Windows Live" clId="Web-{5D5C7992-0A09-5B9A-22E9-3BB9CE37CD90}" dt="2025-10-26T17:21:00.848" v="26"/>
          <ac:spMkLst>
            <pc:docMk/>
            <pc:sldMk cId="1407891438" sldId="256"/>
            <ac:spMk id="10" creationId="{AF1AA620-289C-F29F-75ED-37313362322A}"/>
          </ac:spMkLst>
        </pc:spChg>
        <pc:spChg chg="mod">
          <ac:chgData name="Thimo Ratz" userId="4d36659ee57f22c7" providerId="Windows Live" clId="Web-{5D5C7992-0A09-5B9A-22E9-3BB9CE37CD90}" dt="2025-10-26T17:21:16.692" v="35" actId="1076"/>
          <ac:spMkLst>
            <pc:docMk/>
            <pc:sldMk cId="1407891438" sldId="256"/>
            <ac:spMk id="11" creationId="{D4F05DFB-8D87-B350-E2D2-03E7E49ADE00}"/>
          </ac:spMkLst>
        </pc:spChg>
        <pc:picChg chg="mod">
          <ac:chgData name="Thimo Ratz" userId="4d36659ee57f22c7" providerId="Windows Live" clId="Web-{5D5C7992-0A09-5B9A-22E9-3BB9CE37CD90}" dt="2025-10-26T17:21:03.833" v="27" actId="1076"/>
          <ac:picMkLst>
            <pc:docMk/>
            <pc:sldMk cId="1407891438" sldId="256"/>
            <ac:picMk id="8" creationId="{7A2199A0-4316-920D-8DF8-2A422F642868}"/>
          </ac:picMkLst>
        </pc:picChg>
      </pc:sldChg>
      <pc:sldChg chg="modSp">
        <pc:chgData name="Thimo Ratz" userId="4d36659ee57f22c7" providerId="Windows Live" clId="Web-{5D5C7992-0A09-5B9A-22E9-3BB9CE37CD90}" dt="2025-10-26T17:22:02.818" v="66" actId="1076"/>
        <pc:sldMkLst>
          <pc:docMk/>
          <pc:sldMk cId="1076657343" sldId="257"/>
        </pc:sldMkLst>
        <pc:spChg chg="mod">
          <ac:chgData name="Thimo Ratz" userId="4d36659ee57f22c7" providerId="Windows Live" clId="Web-{5D5C7992-0A09-5B9A-22E9-3BB9CE37CD90}" dt="2025-10-26T17:22:02.818" v="66" actId="1076"/>
          <ac:spMkLst>
            <pc:docMk/>
            <pc:sldMk cId="1076657343" sldId="257"/>
            <ac:spMk id="6" creationId="{84FB2655-66F4-6B15-B8B4-DAA076250ACC}"/>
          </ac:spMkLst>
        </pc:spChg>
      </pc:sldChg>
      <pc:sldChg chg="addSp delSp modSp">
        <pc:chgData name="Thimo Ratz" userId="4d36659ee57f22c7" providerId="Windows Live" clId="Web-{5D5C7992-0A09-5B9A-22E9-3BB9CE37CD90}" dt="2025-10-26T17:23:41.522" v="82" actId="20577"/>
        <pc:sldMkLst>
          <pc:docMk/>
          <pc:sldMk cId="2095375367" sldId="258"/>
        </pc:sldMkLst>
        <pc:spChg chg="add del mod">
          <ac:chgData name="Thimo Ratz" userId="4d36659ee57f22c7" providerId="Windows Live" clId="Web-{5D5C7992-0A09-5B9A-22E9-3BB9CE37CD90}" dt="2025-10-26T16:44:29.340" v="4"/>
          <ac:spMkLst>
            <pc:docMk/>
            <pc:sldMk cId="2095375367" sldId="258"/>
            <ac:spMk id="3" creationId="{E64648B2-C920-452C-FF56-1A04D259E2EB}"/>
          </ac:spMkLst>
        </pc:spChg>
        <pc:spChg chg="add mod">
          <ac:chgData name="Thimo Ratz" userId="4d36659ee57f22c7" providerId="Windows Live" clId="Web-{5D5C7992-0A09-5B9A-22E9-3BB9CE37CD90}" dt="2025-10-26T17:23:41.522" v="82" actId="20577"/>
          <ac:spMkLst>
            <pc:docMk/>
            <pc:sldMk cId="2095375367" sldId="258"/>
            <ac:spMk id="4" creationId="{E7335200-814E-830B-CD82-248E9B83CB5F}"/>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5DEC33-3559-484D-8F7D-6134C2242E72}" type="datetimeFigureOut">
              <a:rPr lang="de-DE" smtClean="0"/>
              <a:t>26.10.2025</a:t>
            </a:fld>
            <a:endParaRPr lang="de-DE"/>
          </a:p>
        </p:txBody>
      </p:sp>
      <p:sp>
        <p:nvSpPr>
          <p:cNvPr id="4" name="Folienbildplatzhalt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7416EF-2C5B-4AEC-98D7-C217B5B50F41}" type="slidenum">
              <a:rPr lang="de-DE" smtClean="0"/>
              <a:t>‹Nr.›</a:t>
            </a:fld>
            <a:endParaRPr lang="de-DE"/>
          </a:p>
        </p:txBody>
      </p:sp>
    </p:spTree>
    <p:extLst>
      <p:ext uri="{BB962C8B-B14F-4D97-AF65-F5344CB8AC3E}">
        <p14:creationId xmlns:p14="http://schemas.microsoft.com/office/powerpoint/2010/main" val="3722618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pic>
        <p:nvPicPr>
          <p:cNvPr id="5" name="Grafik 4" descr="Ein Bild, das Kunst, Text, Grafiken, Grafikdesign enthält.&#10;&#10;KI-generierte Inhalte können fehlerhaft sein.">
            <a:extLst>
              <a:ext uri="{FF2B5EF4-FFF2-40B4-BE49-F238E27FC236}">
                <a16:creationId xmlns:a16="http://schemas.microsoft.com/office/drawing/2014/main" id="{47241DA4-A1ED-932A-024C-CA74CE216553}"/>
              </a:ext>
            </a:extLst>
          </p:cNvPr>
          <p:cNvPicPr>
            <a:picLocks noChangeAspect="1"/>
          </p:cNvPicPr>
          <p:nvPr userDrawn="1"/>
        </p:nvPicPr>
        <p:blipFill>
          <a:blip r:embed="rId2">
            <a:alphaModFix amt="20000"/>
            <a:extLst>
              <a:ext uri="{28A0092B-C50C-407E-A947-70E740481C1C}">
                <a14:useLocalDpi xmlns:a14="http://schemas.microsoft.com/office/drawing/2010/main" val="0"/>
              </a:ext>
            </a:extLst>
          </a:blip>
          <a:stretch>
            <a:fillRect/>
          </a:stretch>
        </p:blipFill>
        <p:spPr>
          <a:xfrm>
            <a:off x="0" y="1566068"/>
            <a:ext cx="7559675" cy="7559675"/>
          </a:xfrm>
          <a:prstGeom prst="rect">
            <a:avLst/>
          </a:prstGeom>
        </p:spPr>
      </p:pic>
      <p:sp>
        <p:nvSpPr>
          <p:cNvPr id="7" name="Textfeld 6">
            <a:extLst>
              <a:ext uri="{FF2B5EF4-FFF2-40B4-BE49-F238E27FC236}">
                <a16:creationId xmlns:a16="http://schemas.microsoft.com/office/drawing/2014/main" id="{9E92F23B-8275-9FD7-EBB7-75F2D9BA0913}"/>
              </a:ext>
            </a:extLst>
          </p:cNvPr>
          <p:cNvSpPr txBox="1"/>
          <p:nvPr userDrawn="1"/>
        </p:nvSpPr>
        <p:spPr>
          <a:xfrm>
            <a:off x="886384" y="10066866"/>
            <a:ext cx="5786905" cy="400110"/>
          </a:xfrm>
          <a:prstGeom prst="rect">
            <a:avLst/>
          </a:prstGeom>
          <a:noFill/>
        </p:spPr>
        <p:txBody>
          <a:bodyPr wrap="none" rtlCol="0">
            <a:spAutoFit/>
          </a:bodyPr>
          <a:lstStyle/>
          <a:p>
            <a:r>
              <a:rPr lang="de-DE" sz="2000" dirty="0">
                <a:solidFill>
                  <a:srgbClr val="00B050"/>
                </a:solidFill>
              </a:rPr>
              <a:t>NATUR UND TRADITION IN PERFEKTER HAMRONIE</a:t>
            </a:r>
          </a:p>
        </p:txBody>
      </p:sp>
    </p:spTree>
    <p:extLst>
      <p:ext uri="{BB962C8B-B14F-4D97-AF65-F5344CB8AC3E}">
        <p14:creationId xmlns:p14="http://schemas.microsoft.com/office/powerpoint/2010/main" val="1719912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F0C82404-7B22-4F35-91ED-3DDE7362EC27}" type="datetime1">
              <a:rPr lang="de-DE" smtClean="0"/>
              <a:t>26.10.2025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921FCA7-FC15-4C57-8D71-1AF5F74C2715}" type="slidenum">
              <a:rPr lang="de-DE" smtClean="0"/>
              <a:t>‹Nr.›</a:t>
            </a:fld>
            <a:endParaRPr lang="de-DE"/>
          </a:p>
        </p:txBody>
      </p:sp>
    </p:spTree>
    <p:extLst>
      <p:ext uri="{BB962C8B-B14F-4D97-AF65-F5344CB8AC3E}">
        <p14:creationId xmlns:p14="http://schemas.microsoft.com/office/powerpoint/2010/main" val="18432631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267B1CF6-CA23-44DB-987F-5AE9E63C1163}" type="datetime1">
              <a:rPr lang="de-DE" smtClean="0"/>
              <a:t>26.10.2025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921FCA7-FC15-4C57-8D71-1AF5F74C2715}" type="slidenum">
              <a:rPr lang="de-DE" smtClean="0"/>
              <a:t>‹Nr.›</a:t>
            </a:fld>
            <a:endParaRPr lang="de-DE"/>
          </a:p>
        </p:txBody>
      </p:sp>
    </p:spTree>
    <p:extLst>
      <p:ext uri="{BB962C8B-B14F-4D97-AF65-F5344CB8AC3E}">
        <p14:creationId xmlns:p14="http://schemas.microsoft.com/office/powerpoint/2010/main" val="27576015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de-DE"/>
              <a:t>Mastertitelformat bearbeiten</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2EAF0C19-B5C9-4517-8E06-2F4C48FE1C3D}" type="datetime1">
              <a:rPr lang="de-DE" smtClean="0"/>
              <a:t>26.10.2025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921FCA7-FC15-4C57-8D71-1AF5F74C2715}" type="slidenum">
              <a:rPr lang="de-DE" smtClean="0"/>
              <a:t>‹Nr.›</a:t>
            </a:fld>
            <a:endParaRPr lang="de-DE"/>
          </a:p>
        </p:txBody>
      </p:sp>
    </p:spTree>
    <p:extLst>
      <p:ext uri="{BB962C8B-B14F-4D97-AF65-F5344CB8AC3E}">
        <p14:creationId xmlns:p14="http://schemas.microsoft.com/office/powerpoint/2010/main" val="2604527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4047198-2C7F-4781-BCE7-CEF7B69FD75A}" type="datetime1">
              <a:rPr lang="de-DE" smtClean="0"/>
              <a:t>26.10.2025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921FCA7-FC15-4C57-8D71-1AF5F74C2715}" type="slidenum">
              <a:rPr lang="de-DE" smtClean="0"/>
              <a:t>‹Nr.›</a:t>
            </a:fld>
            <a:endParaRPr lang="de-DE"/>
          </a:p>
        </p:txBody>
      </p:sp>
    </p:spTree>
    <p:extLst>
      <p:ext uri="{BB962C8B-B14F-4D97-AF65-F5344CB8AC3E}">
        <p14:creationId xmlns:p14="http://schemas.microsoft.com/office/powerpoint/2010/main" val="2082238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de-DE"/>
              <a:t>Mastertitelformat bearbeiten</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tint val="82000"/>
                  </a:schemeClr>
                </a:solidFill>
              </a:defRPr>
            </a:lvl1pPr>
            <a:lvl2pPr marL="377967" indent="0">
              <a:buNone/>
              <a:defRPr sz="1653">
                <a:solidFill>
                  <a:schemeClr val="tx1">
                    <a:tint val="82000"/>
                  </a:schemeClr>
                </a:solidFill>
              </a:defRPr>
            </a:lvl2pPr>
            <a:lvl3pPr marL="755934" indent="0">
              <a:buNone/>
              <a:defRPr sz="1488">
                <a:solidFill>
                  <a:schemeClr val="tx1">
                    <a:tint val="82000"/>
                  </a:schemeClr>
                </a:solidFill>
              </a:defRPr>
            </a:lvl3pPr>
            <a:lvl4pPr marL="1133902" indent="0">
              <a:buNone/>
              <a:defRPr sz="1323">
                <a:solidFill>
                  <a:schemeClr val="tx1">
                    <a:tint val="82000"/>
                  </a:schemeClr>
                </a:solidFill>
              </a:defRPr>
            </a:lvl4pPr>
            <a:lvl5pPr marL="1511869" indent="0">
              <a:buNone/>
              <a:defRPr sz="1323">
                <a:solidFill>
                  <a:schemeClr val="tx1">
                    <a:tint val="82000"/>
                  </a:schemeClr>
                </a:solidFill>
              </a:defRPr>
            </a:lvl5pPr>
            <a:lvl6pPr marL="1889836" indent="0">
              <a:buNone/>
              <a:defRPr sz="1323">
                <a:solidFill>
                  <a:schemeClr val="tx1">
                    <a:tint val="82000"/>
                  </a:schemeClr>
                </a:solidFill>
              </a:defRPr>
            </a:lvl6pPr>
            <a:lvl7pPr marL="2267803" indent="0">
              <a:buNone/>
              <a:defRPr sz="1323">
                <a:solidFill>
                  <a:schemeClr val="tx1">
                    <a:tint val="82000"/>
                  </a:schemeClr>
                </a:solidFill>
              </a:defRPr>
            </a:lvl7pPr>
            <a:lvl8pPr marL="2645771" indent="0">
              <a:buNone/>
              <a:defRPr sz="1323">
                <a:solidFill>
                  <a:schemeClr val="tx1">
                    <a:tint val="82000"/>
                  </a:schemeClr>
                </a:solidFill>
              </a:defRPr>
            </a:lvl8pPr>
            <a:lvl9pPr marL="3023738" indent="0">
              <a:buNone/>
              <a:defRPr sz="1323">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896AF96-C96B-460B-92C7-347C40711882}" type="datetime1">
              <a:rPr lang="de-DE" smtClean="0"/>
              <a:t>26.10.2025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2921FCA7-FC15-4C57-8D71-1AF5F74C2715}" type="slidenum">
              <a:rPr lang="de-DE" smtClean="0"/>
              <a:t>‹Nr.›</a:t>
            </a:fld>
            <a:endParaRPr lang="de-DE"/>
          </a:p>
        </p:txBody>
      </p:sp>
    </p:spTree>
    <p:extLst>
      <p:ext uri="{BB962C8B-B14F-4D97-AF65-F5344CB8AC3E}">
        <p14:creationId xmlns:p14="http://schemas.microsoft.com/office/powerpoint/2010/main" val="13530749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2038E30A-0F8E-46FE-AFA9-B07B01942720}" type="datetime1">
              <a:rPr lang="de-DE" smtClean="0"/>
              <a:t>26.10.2025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921FCA7-FC15-4C57-8D71-1AF5F74C2715}" type="slidenum">
              <a:rPr lang="de-DE" smtClean="0"/>
              <a:t>‹Nr.›</a:t>
            </a:fld>
            <a:endParaRPr lang="de-DE"/>
          </a:p>
        </p:txBody>
      </p:sp>
    </p:spTree>
    <p:extLst>
      <p:ext uri="{BB962C8B-B14F-4D97-AF65-F5344CB8AC3E}">
        <p14:creationId xmlns:p14="http://schemas.microsoft.com/office/powerpoint/2010/main" val="19455505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de-DE"/>
              <a:t>Mastertitelformat bearbeiten</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de-DE"/>
              <a:t>Mastertextformat bearbeiten</a:t>
            </a:r>
          </a:p>
        </p:txBody>
      </p:sp>
      <p:sp>
        <p:nvSpPr>
          <p:cNvPr id="4" name="Content Placeholder 3"/>
          <p:cNvSpPr>
            <a:spLocks noGrp="1"/>
          </p:cNvSpPr>
          <p:nvPr>
            <p:ph sz="half" idx="2"/>
          </p:nvPr>
        </p:nvSpPr>
        <p:spPr>
          <a:xfrm>
            <a:off x="520713" y="3905482"/>
            <a:ext cx="3198096" cy="574437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de-DE"/>
              <a:t>Mastertextformat bearbeiten</a:t>
            </a:r>
          </a:p>
        </p:txBody>
      </p:sp>
      <p:sp>
        <p:nvSpPr>
          <p:cNvPr id="6" name="Content Placeholder 5"/>
          <p:cNvSpPr>
            <a:spLocks noGrp="1"/>
          </p:cNvSpPr>
          <p:nvPr>
            <p:ph sz="quarter" idx="4"/>
          </p:nvPr>
        </p:nvSpPr>
        <p:spPr>
          <a:xfrm>
            <a:off x="3827086" y="3905482"/>
            <a:ext cx="3213847" cy="574437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23E123E5-9C3C-40F5-9BB1-78BB12889FE3}" type="datetime1">
              <a:rPr lang="de-DE" smtClean="0"/>
              <a:t>26.10.2025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2921FCA7-FC15-4C57-8D71-1AF5F74C2715}" type="slidenum">
              <a:rPr lang="de-DE" smtClean="0"/>
              <a:t>‹Nr.›</a:t>
            </a:fld>
            <a:endParaRPr lang="de-DE"/>
          </a:p>
        </p:txBody>
      </p:sp>
    </p:spTree>
    <p:extLst>
      <p:ext uri="{BB962C8B-B14F-4D97-AF65-F5344CB8AC3E}">
        <p14:creationId xmlns:p14="http://schemas.microsoft.com/office/powerpoint/2010/main" val="2367484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F7AB0A6B-9F47-494C-A8F9-D9006785E838}" type="datetime1">
              <a:rPr lang="de-DE" smtClean="0"/>
              <a:t>26.10.2025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2921FCA7-FC15-4C57-8D71-1AF5F74C2715}" type="slidenum">
              <a:rPr lang="de-DE" smtClean="0"/>
              <a:t>‹Nr.›</a:t>
            </a:fld>
            <a:endParaRPr lang="de-DE"/>
          </a:p>
        </p:txBody>
      </p:sp>
    </p:spTree>
    <p:extLst>
      <p:ext uri="{BB962C8B-B14F-4D97-AF65-F5344CB8AC3E}">
        <p14:creationId xmlns:p14="http://schemas.microsoft.com/office/powerpoint/2010/main" val="16395273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de-DE"/>
              <a:t>Mastertitelformat bearbeiten</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de-DE"/>
              <a:t>Mastertextformat bearbeiten</a:t>
            </a:r>
          </a:p>
        </p:txBody>
      </p:sp>
      <p:sp>
        <p:nvSpPr>
          <p:cNvPr id="5" name="Date Placeholder 4"/>
          <p:cNvSpPr>
            <a:spLocks noGrp="1"/>
          </p:cNvSpPr>
          <p:nvPr>
            <p:ph type="dt" sz="half" idx="10"/>
          </p:nvPr>
        </p:nvSpPr>
        <p:spPr/>
        <p:txBody>
          <a:bodyPr/>
          <a:lstStyle/>
          <a:p>
            <a:fld id="{48181896-04F6-4A51-B07A-41C879E5603D}" type="datetime1">
              <a:rPr lang="de-DE" smtClean="0"/>
              <a:t>26.10.2025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921FCA7-FC15-4C57-8D71-1AF5F74C2715}" type="slidenum">
              <a:rPr lang="de-DE" smtClean="0"/>
              <a:t>‹Nr.›</a:t>
            </a:fld>
            <a:endParaRPr lang="de-DE"/>
          </a:p>
        </p:txBody>
      </p:sp>
    </p:spTree>
    <p:extLst>
      <p:ext uri="{BB962C8B-B14F-4D97-AF65-F5344CB8AC3E}">
        <p14:creationId xmlns:p14="http://schemas.microsoft.com/office/powerpoint/2010/main" val="4286652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de-DE"/>
              <a:t>Mastertitelformat bearbeiten</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de-DE"/>
              <a:t>Bild durch Klicken auf Symbol hinzufügen</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de-DE"/>
              <a:t>Mastertextformat bearbeiten</a:t>
            </a:r>
          </a:p>
        </p:txBody>
      </p:sp>
      <p:sp>
        <p:nvSpPr>
          <p:cNvPr id="5" name="Date Placeholder 4"/>
          <p:cNvSpPr>
            <a:spLocks noGrp="1"/>
          </p:cNvSpPr>
          <p:nvPr>
            <p:ph type="dt" sz="half" idx="10"/>
          </p:nvPr>
        </p:nvSpPr>
        <p:spPr/>
        <p:txBody>
          <a:bodyPr/>
          <a:lstStyle/>
          <a:p>
            <a:fld id="{1954FBF7-895F-4D0F-9BEA-296561C75E6F}" type="datetime1">
              <a:rPr lang="de-DE" smtClean="0"/>
              <a:t>26.10.2025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2921FCA7-FC15-4C57-8D71-1AF5F74C2715}" type="slidenum">
              <a:rPr lang="de-DE" smtClean="0"/>
              <a:t>‹Nr.›</a:t>
            </a:fld>
            <a:endParaRPr lang="de-DE"/>
          </a:p>
        </p:txBody>
      </p:sp>
    </p:spTree>
    <p:extLst>
      <p:ext uri="{BB962C8B-B14F-4D97-AF65-F5344CB8AC3E}">
        <p14:creationId xmlns:p14="http://schemas.microsoft.com/office/powerpoint/2010/main" val="2718214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82000"/>
                  </a:schemeClr>
                </a:solidFill>
              </a:defRPr>
            </a:lvl1pPr>
          </a:lstStyle>
          <a:p>
            <a:fld id="{6B407355-BD41-4E98-87C0-DE10168114FA}" type="datetime1">
              <a:rPr lang="de-DE" smtClean="0"/>
              <a:t>26.10.2025</a:t>
            </a:fld>
            <a:endParaRPr lang="de-DE"/>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82000"/>
                  </a:schemeClr>
                </a:solidFill>
              </a:defRPr>
            </a:lvl1pPr>
          </a:lstStyle>
          <a:p>
            <a:fld id="{2921FCA7-FC15-4C57-8D71-1AF5F74C2715}" type="slidenum">
              <a:rPr lang="de-DE" smtClean="0"/>
              <a:t>‹Nr.›</a:t>
            </a:fld>
            <a:endParaRPr lang="de-DE" dirty="0"/>
          </a:p>
        </p:txBody>
      </p:sp>
    </p:spTree>
    <p:extLst>
      <p:ext uri="{BB962C8B-B14F-4D97-AF65-F5344CB8AC3E}">
        <p14:creationId xmlns:p14="http://schemas.microsoft.com/office/powerpoint/2010/main" val="1423694092"/>
      </p:ext>
    </p:extLst>
  </p:cSld>
  <p:clrMap bg1="lt1" tx1="dk1" bg2="lt2" tx2="dk2" accent1="accent1" accent2="accent2" accent3="accent3" accent4="accent4" accent5="accent5" accent6="accent6" hlink="hlink" folHlink="folHlink"/>
  <p:sldLayoutIdLst>
    <p:sldLayoutId id="2147483667" r:id="rId1"/>
    <p:sldLayoutId id="2147483661" r:id="rId2"/>
    <p:sldLayoutId id="2147483662" r:id="rId3"/>
    <p:sldLayoutId id="2147483663" r:id="rId4"/>
    <p:sldLayoutId id="2147483664" r:id="rId5"/>
    <p:sldLayoutId id="2147483665" r:id="rId6"/>
    <p:sldLayoutId id="2147483666" r:id="rId7"/>
    <p:sldLayoutId id="2147483668" r:id="rId8"/>
    <p:sldLayoutId id="2147483669" r:id="rId9"/>
    <p:sldLayoutId id="2147483670" r:id="rId10"/>
    <p:sldLayoutId id="2147483671" r:id="rId11"/>
  </p:sldLayoutIdLst>
  <p:hf hdr="0" ftr="0" dt="0"/>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fik 7" descr="Ein Bild, das Kunst, Text, Grafiken, Grafikdesign enthält.&#10;&#10;KI-generierte Inhalte können fehlerhaft sein.">
            <a:extLst>
              <a:ext uri="{FF2B5EF4-FFF2-40B4-BE49-F238E27FC236}">
                <a16:creationId xmlns:a16="http://schemas.microsoft.com/office/drawing/2014/main" id="{7A2199A0-4316-920D-8DF8-2A422F6428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55333" y="2223112"/>
            <a:ext cx="5817961" cy="5817961"/>
          </a:xfrm>
          <a:prstGeom prst="rect">
            <a:avLst/>
          </a:prstGeom>
        </p:spPr>
      </p:pic>
      <p:sp>
        <p:nvSpPr>
          <p:cNvPr id="11" name="Textfeld 10">
            <a:extLst>
              <a:ext uri="{FF2B5EF4-FFF2-40B4-BE49-F238E27FC236}">
                <a16:creationId xmlns:a16="http://schemas.microsoft.com/office/drawing/2014/main" id="{D4F05DFB-8D87-B350-E2D2-03E7E49ADE00}"/>
              </a:ext>
            </a:extLst>
          </p:cNvPr>
          <p:cNvSpPr txBox="1"/>
          <p:nvPr/>
        </p:nvSpPr>
        <p:spPr>
          <a:xfrm>
            <a:off x="771153" y="995295"/>
            <a:ext cx="6015109" cy="769441"/>
          </a:xfrm>
          <a:prstGeom prst="rect">
            <a:avLst/>
          </a:prstGeom>
          <a:noFill/>
        </p:spPr>
        <p:txBody>
          <a:bodyPr wrap="none" lIns="91440" tIns="45720" rIns="91440" bIns="45720" rtlCol="0" anchor="t">
            <a:spAutoFit/>
          </a:bodyPr>
          <a:lstStyle/>
          <a:p>
            <a:pPr algn="ctr"/>
            <a:r>
              <a:rPr lang="de-DE" sz="4400" dirty="0">
                <a:solidFill>
                  <a:srgbClr val="00B050"/>
                </a:solidFill>
              </a:rPr>
              <a:t>MATCHA ZUBEREITUNG</a:t>
            </a:r>
          </a:p>
        </p:txBody>
      </p:sp>
    </p:spTree>
    <p:extLst>
      <p:ext uri="{BB962C8B-B14F-4D97-AF65-F5344CB8AC3E}">
        <p14:creationId xmlns:p14="http://schemas.microsoft.com/office/powerpoint/2010/main" val="1407891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D5F3063D-D9E0-CDA2-C0E0-EB476CBBD953}"/>
              </a:ext>
            </a:extLst>
          </p:cNvPr>
          <p:cNvSpPr>
            <a:spLocks noGrp="1"/>
          </p:cNvSpPr>
          <p:nvPr>
            <p:ph type="sldNum" sz="quarter" idx="4294967295"/>
          </p:nvPr>
        </p:nvSpPr>
        <p:spPr>
          <a:xfrm>
            <a:off x="5339020" y="9909729"/>
            <a:ext cx="1700927" cy="569240"/>
          </a:xfrm>
        </p:spPr>
        <p:txBody>
          <a:bodyPr/>
          <a:lstStyle/>
          <a:p>
            <a:r>
              <a:rPr lang="de-DE" dirty="0"/>
              <a:t>1</a:t>
            </a:r>
          </a:p>
        </p:txBody>
      </p:sp>
      <p:sp>
        <p:nvSpPr>
          <p:cNvPr id="6" name="Textfeld 5">
            <a:extLst>
              <a:ext uri="{FF2B5EF4-FFF2-40B4-BE49-F238E27FC236}">
                <a16:creationId xmlns:a16="http://schemas.microsoft.com/office/drawing/2014/main" id="{84FB2655-66F4-6B15-B8B4-DAA076250ACC}"/>
              </a:ext>
            </a:extLst>
          </p:cNvPr>
          <p:cNvSpPr txBox="1"/>
          <p:nvPr/>
        </p:nvSpPr>
        <p:spPr>
          <a:xfrm>
            <a:off x="330170" y="615340"/>
            <a:ext cx="6709777" cy="9448740"/>
          </a:xfrm>
          <a:prstGeom prst="rect">
            <a:avLst/>
          </a:prstGeom>
          <a:noFill/>
        </p:spPr>
        <p:txBody>
          <a:bodyPr wrap="square" lIns="91440" tIns="45720" rIns="91440" bIns="45720" anchor="t">
            <a:spAutoFit/>
          </a:bodyPr>
          <a:lstStyle/>
          <a:p>
            <a:r>
              <a:rPr lang="de-DE" sz="1600" b="1" dirty="0">
                <a:latin typeface="fkGroteskNeue"/>
              </a:rPr>
              <a:t>Wissenswertes über Matcha</a:t>
            </a:r>
          </a:p>
          <a:p>
            <a:endParaRPr lang="de-DE" sz="1600" b="1" dirty="0">
              <a:latin typeface="fkGroteskNeue"/>
            </a:endParaRPr>
          </a:p>
          <a:p>
            <a:pPr algn="l">
              <a:buNone/>
            </a:pPr>
            <a:r>
              <a:rPr lang="de-DE" sz="1600" b="0" i="0" dirty="0">
                <a:effectLst/>
                <a:latin typeface="fkGroteskNeue"/>
              </a:rPr>
              <a:t>Matcha ist ein grüner Tee, dessen Name aus dem Japanischen stammt: „</a:t>
            </a:r>
            <a:r>
              <a:rPr lang="de-DE" sz="1600" b="0" i="0" dirty="0" err="1">
                <a:effectLst/>
                <a:latin typeface="fkGroteskNeue"/>
              </a:rPr>
              <a:t>ma</a:t>
            </a:r>
            <a:r>
              <a:rPr lang="de-DE" sz="1600" b="0" i="0" dirty="0">
                <a:effectLst/>
                <a:latin typeface="fkGroteskNeue"/>
              </a:rPr>
              <a:t>“ bedeutet gemahlen oder pulverisiert, „</a:t>
            </a:r>
            <a:r>
              <a:rPr lang="de-DE" sz="1600" b="0" i="0" dirty="0" err="1">
                <a:effectLst/>
                <a:latin typeface="fkGroteskNeue"/>
              </a:rPr>
              <a:t>cha</a:t>
            </a:r>
            <a:r>
              <a:rPr lang="de-DE" sz="1600" b="0" i="0" dirty="0">
                <a:effectLst/>
                <a:latin typeface="fkGroteskNeue"/>
              </a:rPr>
              <a:t>“ steht für Tee. </a:t>
            </a:r>
            <a:endParaRPr lang="de-DE"/>
          </a:p>
          <a:p>
            <a:pPr algn="l">
              <a:buNone/>
            </a:pPr>
            <a:endParaRPr lang="de-DE" sz="1600" dirty="0">
              <a:latin typeface="fkGroteskNeue"/>
            </a:endParaRPr>
          </a:p>
          <a:p>
            <a:pPr algn="l">
              <a:buNone/>
            </a:pPr>
            <a:r>
              <a:rPr lang="de-DE" sz="1600" b="0" i="0" dirty="0">
                <a:effectLst/>
                <a:latin typeface="fkGroteskNeue"/>
              </a:rPr>
              <a:t>Im Gegensatz zu anderen Teesorten wird hier das gesamte Teeblatt aufgenommen, was eine außergewöhnlich hohe Aufnahme verschiedenster Nährstoffe und Antioxidantien ermöglicht. Insbesondere der Gehalt an L-</a:t>
            </a:r>
            <a:r>
              <a:rPr lang="de-DE" sz="1600" b="0" i="0" dirty="0" err="1">
                <a:effectLst/>
                <a:latin typeface="fkGroteskNeue"/>
              </a:rPr>
              <a:t>Theanin</a:t>
            </a:r>
            <a:r>
              <a:rPr lang="de-DE" sz="1600" b="0" i="0" dirty="0">
                <a:effectLst/>
                <a:latin typeface="fkGroteskNeue"/>
              </a:rPr>
              <a:t>, einer speziellen Aminosäure, ist bemerkenswert: Sie unterstützt die Bildung von Alphawellen im Gehirn und trägt auf diese Weise zu einem Zustand ruhiger Konzentration bei. </a:t>
            </a:r>
          </a:p>
          <a:p>
            <a:pPr algn="l">
              <a:buNone/>
            </a:pPr>
            <a:endParaRPr lang="de-DE" sz="1600" dirty="0">
              <a:latin typeface="fkGroteskNeue"/>
            </a:endParaRPr>
          </a:p>
          <a:p>
            <a:pPr algn="l">
              <a:buNone/>
            </a:pPr>
            <a:r>
              <a:rPr lang="de-DE" sz="1600" b="0" i="0" dirty="0">
                <a:effectLst/>
                <a:latin typeface="fkGroteskNeue"/>
              </a:rPr>
              <a:t>Ergänzt wird dies durch den relativ hohen Koffeingehalt von Matcha, der für eine sanfte, aber anhaltende Energie sorgt.</a:t>
            </a:r>
          </a:p>
          <a:p>
            <a:pPr algn="l">
              <a:buNone/>
            </a:pPr>
            <a:r>
              <a:rPr lang="de-DE" sz="1600" b="0" i="0" dirty="0">
                <a:effectLst/>
                <a:latin typeface="fkGroteskNeue"/>
              </a:rPr>
              <a:t>In Japan ist Matcha seit langer Zeit ein fester Bestandteil der Teetradition und hat auch im Westen eine große Beliebtheit erlangt. Seinen Ursprung hat Matcha in der Heian-Zeit; mit der Zeit wurde er ein zentrales Element der traditionellen Teezeremonie und ist inzwischen ein Symbol für Reinheit und bewusste Achtsamkeit.</a:t>
            </a:r>
          </a:p>
          <a:p>
            <a:pPr algn="l">
              <a:buNone/>
            </a:pPr>
            <a:endParaRPr lang="de-DE" sz="1600" b="0" i="0" dirty="0">
              <a:effectLst/>
              <a:latin typeface="fkGroteskNeue"/>
            </a:endParaRPr>
          </a:p>
          <a:p>
            <a:pPr algn="l">
              <a:buNone/>
            </a:pPr>
            <a:r>
              <a:rPr lang="de-DE" sz="1600" b="0" i="0" dirty="0">
                <a:effectLst/>
                <a:latin typeface="fkGroteskNeue"/>
              </a:rPr>
              <a:t>Das Aufschlagen von Matcha gehört zur klassischen Teezeremonie, bekannt als „Cha-</a:t>
            </a:r>
            <a:r>
              <a:rPr lang="de-DE" sz="1600" b="0" i="0" dirty="0" err="1">
                <a:effectLst/>
                <a:latin typeface="fkGroteskNeue"/>
              </a:rPr>
              <a:t>no</a:t>
            </a:r>
            <a:r>
              <a:rPr lang="de-DE" sz="1600" b="0" i="0" dirty="0">
                <a:effectLst/>
                <a:latin typeface="fkGroteskNeue"/>
              </a:rPr>
              <a:t>-</a:t>
            </a:r>
            <a:r>
              <a:rPr lang="de-DE" sz="1600" b="0" i="0" dirty="0" err="1">
                <a:effectLst/>
                <a:latin typeface="fkGroteskNeue"/>
              </a:rPr>
              <a:t>Yu</a:t>
            </a:r>
            <a:r>
              <a:rPr lang="de-DE" sz="1600" b="0" i="0" dirty="0">
                <a:effectLst/>
                <a:latin typeface="fkGroteskNeue"/>
              </a:rPr>
              <a:t>“. Dabei wird das grüne Teepulver mit heißem, jedoch nicht mehr kochendem Wasser (meist etwa 70 bis 80 Grad Celsius) angerührt und mithilfe eines Bambusbesens, des „</a:t>
            </a:r>
            <a:r>
              <a:rPr lang="de-DE" sz="1600" b="0" i="0" dirty="0" err="1">
                <a:effectLst/>
                <a:latin typeface="fkGroteskNeue"/>
              </a:rPr>
              <a:t>Chasen</a:t>
            </a:r>
            <a:r>
              <a:rPr lang="de-DE" sz="1600" b="0" i="0" dirty="0">
                <a:effectLst/>
                <a:latin typeface="fkGroteskNeue"/>
              </a:rPr>
              <a:t>“, so lange schaumig geschlagen, bis eine feine Cremeschicht und charakteristische Muster auf der Oberfläche entstehen.</a:t>
            </a:r>
          </a:p>
          <a:p>
            <a:pPr algn="l">
              <a:buNone/>
            </a:pPr>
            <a:endParaRPr lang="de-DE" sz="1600" b="0" i="0" dirty="0">
              <a:effectLst/>
              <a:latin typeface="fkGroteskNeue"/>
            </a:endParaRPr>
          </a:p>
          <a:p>
            <a:pPr algn="l">
              <a:buNone/>
            </a:pPr>
            <a:r>
              <a:rPr lang="de-DE" sz="1600" b="0" i="0" dirty="0">
                <a:effectLst/>
                <a:latin typeface="fkGroteskNeue"/>
              </a:rPr>
              <a:t>Heute begeistert Matcha Menschen weltweit, und seine Einsatzmöglichkeiten sind äußerst vielfältig. Neben traditionellen Zubereitungsmethoden gibt es zahlreiche moderne Varianten: von kreativen Getränken bis hin zu Speisen wie Matcha-Eis oder Kuchen – der Fantasie sind hier kaum Grenzen gesetzt.</a:t>
            </a:r>
          </a:p>
          <a:p>
            <a:pPr algn="l">
              <a:buNone/>
            </a:pPr>
            <a:endParaRPr lang="de-DE" sz="1600" b="0" i="0" dirty="0">
              <a:effectLst/>
              <a:latin typeface="fkGroteskNeue"/>
            </a:endParaRPr>
          </a:p>
          <a:p>
            <a:pPr algn="l">
              <a:buNone/>
            </a:pPr>
            <a:r>
              <a:rPr lang="de-DE" sz="1600" b="0" i="0" dirty="0">
                <a:effectLst/>
                <a:latin typeface="fkGroteskNeue"/>
              </a:rPr>
              <a:t>Nicht zuletzt fasziniert Matcha auch durch sein kulturelles Erbe. Die mit ihm verbundene Geschichte ist geprägt von Meditation, dem Streben nach Ausgleich und innerer Ruhe. Das bewusste Trinken aus einer Matcha-Schale wird so zu einem Moment der Stille und der Wertschätzung eines jahrhundertealten Traditionsguts, das Einfachheit und Tiefe der japanischen Ästhetik in sich vereint.</a:t>
            </a:r>
          </a:p>
        </p:txBody>
      </p:sp>
    </p:spTree>
    <p:extLst>
      <p:ext uri="{BB962C8B-B14F-4D97-AF65-F5344CB8AC3E}">
        <p14:creationId xmlns:p14="http://schemas.microsoft.com/office/powerpoint/2010/main" val="1076657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nummernplatzhalter 1">
            <a:extLst>
              <a:ext uri="{FF2B5EF4-FFF2-40B4-BE49-F238E27FC236}">
                <a16:creationId xmlns:a16="http://schemas.microsoft.com/office/drawing/2014/main" id="{797F53BF-8A88-EA3D-F730-92DD08D124A8}"/>
              </a:ext>
            </a:extLst>
          </p:cNvPr>
          <p:cNvSpPr>
            <a:spLocks noGrp="1"/>
          </p:cNvSpPr>
          <p:nvPr>
            <p:ph type="sldNum" sz="quarter" idx="4294967295"/>
          </p:nvPr>
        </p:nvSpPr>
        <p:spPr>
          <a:xfrm>
            <a:off x="5339020" y="9909729"/>
            <a:ext cx="1700927" cy="569240"/>
          </a:xfrm>
        </p:spPr>
        <p:txBody>
          <a:bodyPr/>
          <a:lstStyle/>
          <a:p>
            <a:fld id="{2921FCA7-FC15-4C57-8D71-1AF5F74C2715}" type="slidenum">
              <a:rPr lang="de-DE" smtClean="0"/>
              <a:t>3</a:t>
            </a:fld>
            <a:endParaRPr lang="de-DE" dirty="0"/>
          </a:p>
        </p:txBody>
      </p:sp>
      <p:sp>
        <p:nvSpPr>
          <p:cNvPr id="4" name="Textfeld 3">
            <a:extLst>
              <a:ext uri="{FF2B5EF4-FFF2-40B4-BE49-F238E27FC236}">
                <a16:creationId xmlns:a16="http://schemas.microsoft.com/office/drawing/2014/main" id="{E7335200-814E-830B-CD82-248E9B83CB5F}"/>
              </a:ext>
            </a:extLst>
          </p:cNvPr>
          <p:cNvSpPr txBox="1"/>
          <p:nvPr/>
        </p:nvSpPr>
        <p:spPr>
          <a:xfrm>
            <a:off x="108195" y="137911"/>
            <a:ext cx="7145008" cy="112646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rtl="0"/>
            <a:r>
              <a:rPr lang="de-DE" sz="1600" b="1" i="0" dirty="0">
                <a:latin typeface="fkGroteskNeue"/>
                <a:ea typeface="Aptos"/>
                <a:cs typeface="Aptos"/>
              </a:rPr>
              <a:t>Utensilien und Vorbereitung</a:t>
            </a:r>
            <a:r>
              <a:rPr sz="1600" b="0" i="0" dirty="0">
                <a:latin typeface="fkGroteskNeue"/>
                <a:ea typeface="Aptos"/>
                <a:cs typeface="Aptos"/>
              </a:rPr>
              <a:t> </a:t>
            </a:r>
            <a:endParaRPr lang="de-DE" sz="1600" b="0" i="0" dirty="0">
              <a:latin typeface="fkGroteskNeue"/>
              <a:ea typeface="Aptos"/>
              <a:cs typeface="Aptos"/>
            </a:endParaRPr>
          </a:p>
          <a:p>
            <a:pPr marL="228600" lvl="0" indent="-228600" algn="l" rtl="0">
              <a:buFont typeface="Symbol"/>
              <a:buChar char="•"/>
            </a:pPr>
            <a:r>
              <a:rPr lang="de-DE" sz="1600" b="0" i="0" dirty="0">
                <a:latin typeface="fkGroteskNeue"/>
                <a:ea typeface="Aptos"/>
                <a:cs typeface="Aptos"/>
              </a:rPr>
              <a:t>Matcha-Schale („</a:t>
            </a:r>
            <a:r>
              <a:rPr lang="de-DE" sz="1600" b="0" i="0" err="1">
                <a:latin typeface="fkGroteskNeue"/>
                <a:ea typeface="Aptos"/>
                <a:cs typeface="Aptos"/>
              </a:rPr>
              <a:t>Chawan</a:t>
            </a:r>
            <a:r>
              <a:rPr lang="de-DE" sz="1600" b="0" i="0" dirty="0">
                <a:latin typeface="fkGroteskNeue"/>
                <a:ea typeface="Aptos"/>
                <a:cs typeface="Aptos"/>
              </a:rPr>
              <a:t>“)</a:t>
            </a:r>
            <a:r>
              <a:rPr sz="1600" b="0" i="0" dirty="0">
                <a:latin typeface="fkGroteskNeue"/>
                <a:ea typeface="Aptos"/>
                <a:cs typeface="Aptos"/>
              </a:rPr>
              <a:t> </a:t>
            </a:r>
          </a:p>
          <a:p>
            <a:pPr marL="228600" indent="-228600">
              <a:buFont typeface="Symbol"/>
              <a:buChar char="•"/>
            </a:pPr>
            <a:r>
              <a:rPr lang="de-DE" sz="1600" b="0" i="0" dirty="0">
                <a:latin typeface="fkGroteskNeue"/>
                <a:ea typeface="Aptos"/>
                <a:cs typeface="Aptos"/>
              </a:rPr>
              <a:t>Bambus-</a:t>
            </a:r>
            <a:r>
              <a:rPr lang="de-DE" sz="1600" b="0" i="0" dirty="0" err="1">
                <a:latin typeface="fkGroteskNeue"/>
                <a:ea typeface="Aptos"/>
                <a:cs typeface="Aptos"/>
              </a:rPr>
              <a:t>Teebesen</a:t>
            </a:r>
            <a:r>
              <a:rPr lang="de-DE" sz="1600" b="0" i="0" dirty="0">
                <a:latin typeface="fkGroteskNeue"/>
                <a:ea typeface="Aptos"/>
                <a:cs typeface="Aptos"/>
              </a:rPr>
              <a:t> </a:t>
            </a:r>
            <a:r>
              <a:rPr lang="de-DE" sz="1600" dirty="0">
                <a:latin typeface="fkGroteskNeue"/>
                <a:ea typeface="Aptos"/>
                <a:cs typeface="Aptos"/>
              </a:rPr>
              <a:t>(</a:t>
            </a:r>
            <a:r>
              <a:rPr lang="de-DE" sz="1600" dirty="0" err="1">
                <a:latin typeface="fkGroteskNeue"/>
                <a:ea typeface="Aptos"/>
                <a:cs typeface="Aptos"/>
              </a:rPr>
              <a:t>Whisl</a:t>
            </a:r>
            <a:r>
              <a:rPr lang="de-DE" sz="1600" dirty="0">
                <a:latin typeface="fkGroteskNeue"/>
                <a:ea typeface="Aptos"/>
                <a:cs typeface="Aptos"/>
              </a:rPr>
              <a:t>, </a:t>
            </a:r>
            <a:r>
              <a:rPr lang="de-DE" sz="1600" dirty="0" err="1">
                <a:latin typeface="fkGroteskNeue"/>
                <a:ea typeface="Aptos"/>
                <a:cs typeface="Aptos"/>
              </a:rPr>
              <a:t>Chasen</a:t>
            </a:r>
            <a:r>
              <a:rPr lang="de-DE" sz="1600" dirty="0">
                <a:latin typeface="fkGroteskNeue"/>
                <a:ea typeface="Aptos"/>
                <a:cs typeface="Aptos"/>
              </a:rPr>
              <a:t>)</a:t>
            </a:r>
            <a:r>
              <a:rPr sz="1600" b="0" i="0" dirty="0">
                <a:latin typeface="fkGroteskNeue"/>
                <a:ea typeface="Aptos"/>
                <a:cs typeface="Aptos"/>
              </a:rPr>
              <a:t> </a:t>
            </a:r>
          </a:p>
          <a:p>
            <a:pPr marL="228600" lvl="0" indent="-228600" algn="l" rtl="0">
              <a:buFont typeface="Symbol"/>
              <a:buChar char="•"/>
            </a:pPr>
            <a:r>
              <a:rPr lang="de-DE" sz="1600" b="0" i="0" dirty="0">
                <a:latin typeface="fkGroteskNeue"/>
                <a:ea typeface="Aptos"/>
                <a:cs typeface="Aptos"/>
              </a:rPr>
              <a:t>Feines Sieb</a:t>
            </a:r>
            <a:r>
              <a:rPr sz="1600" b="0" i="0" dirty="0">
                <a:latin typeface="fkGroteskNeue"/>
                <a:ea typeface="Aptos"/>
                <a:cs typeface="Aptos"/>
              </a:rPr>
              <a:t> </a:t>
            </a:r>
          </a:p>
          <a:p>
            <a:pPr marL="228600" lvl="0" indent="-228600" algn="l" rtl="0">
              <a:buFont typeface="Symbol"/>
              <a:buChar char="•"/>
            </a:pPr>
            <a:r>
              <a:rPr lang="de-DE" sz="1600" b="0" i="0" dirty="0">
                <a:latin typeface="fkGroteskNeue"/>
                <a:ea typeface="Aptos"/>
                <a:cs typeface="Aptos"/>
              </a:rPr>
              <a:t>Matcha-Bambuslöffel oder Teelöffel</a:t>
            </a:r>
            <a:r>
              <a:rPr sz="1600" b="0" i="0" dirty="0">
                <a:latin typeface="fkGroteskNeue"/>
                <a:ea typeface="Aptos"/>
                <a:cs typeface="Aptos"/>
              </a:rPr>
              <a:t> </a:t>
            </a:r>
          </a:p>
          <a:p>
            <a:pPr marL="228600" lvl="0" indent="-228600" algn="l" rtl="0">
              <a:buFont typeface="Symbol"/>
              <a:buChar char="•"/>
            </a:pPr>
            <a:r>
              <a:rPr lang="de-DE" sz="1600" b="0" i="0" dirty="0">
                <a:latin typeface="fkGroteskNeue"/>
                <a:ea typeface="Aptos"/>
                <a:cs typeface="Aptos"/>
              </a:rPr>
              <a:t>Hochwertiges Matcha-Pulver</a:t>
            </a:r>
            <a:r>
              <a:rPr sz="1600" b="0" i="0" dirty="0">
                <a:latin typeface="fkGroteskNeue"/>
                <a:ea typeface="Aptos"/>
                <a:cs typeface="Aptos"/>
              </a:rPr>
              <a:t> </a:t>
            </a:r>
          </a:p>
          <a:p>
            <a:pPr marL="228600" lvl="0" indent="-228600" algn="l" rtl="0">
              <a:buFont typeface="Symbol"/>
              <a:buChar char="•"/>
            </a:pPr>
            <a:r>
              <a:rPr lang="de-DE" sz="1600" b="0" i="0" dirty="0">
                <a:latin typeface="fkGroteskNeue"/>
                <a:ea typeface="Aptos"/>
                <a:cs typeface="Aptos"/>
              </a:rPr>
              <a:t>Heißes Wasser (ca. 75–80</a:t>
            </a:r>
            <a:r>
              <a:rPr lang="de-DE" sz="1600" b="0" i="0" dirty="0">
                <a:latin typeface="fkGroteskNeue"/>
                <a:ea typeface="Arial"/>
                <a:cs typeface="Arial"/>
              </a:rPr>
              <a:t> </a:t>
            </a:r>
            <a:r>
              <a:rPr lang="de-DE" sz="1600" b="0" i="0" dirty="0">
                <a:latin typeface="fkGroteskNeue"/>
                <a:ea typeface="Aptos"/>
                <a:cs typeface="Aptos"/>
              </a:rPr>
              <a:t>°C)</a:t>
            </a:r>
            <a:r>
              <a:rPr sz="1600" b="0" i="0" dirty="0">
                <a:latin typeface="fkGroteskNeue"/>
                <a:ea typeface="Aptos"/>
                <a:cs typeface="Aptos"/>
              </a:rPr>
              <a:t> </a:t>
            </a:r>
          </a:p>
          <a:p>
            <a:endParaRPr lang="de-DE" sz="1600" dirty="0">
              <a:latin typeface="fkGroteskNeue"/>
              <a:ea typeface="Aptos"/>
              <a:cs typeface="Aptos"/>
            </a:endParaRPr>
          </a:p>
          <a:p>
            <a:pPr algn="l" rtl="0"/>
            <a:r>
              <a:rPr lang="de-DE" sz="1600" b="1" i="0" dirty="0">
                <a:latin typeface="fkGroteskNeue"/>
                <a:ea typeface="Aptos"/>
                <a:cs typeface="Aptos"/>
              </a:rPr>
              <a:t>Schritt 1: Schale und Besen vorbereiten</a:t>
            </a:r>
            <a:r>
              <a:rPr sz="1600" b="0" i="0" dirty="0">
                <a:latin typeface="fkGroteskNeue"/>
                <a:ea typeface="Aptos"/>
                <a:cs typeface="Aptos"/>
              </a:rPr>
              <a:t> </a:t>
            </a:r>
          </a:p>
          <a:p>
            <a:pPr algn="l" rtl="0"/>
            <a:r>
              <a:rPr lang="de-DE" sz="1600" b="0" i="0" dirty="0">
                <a:latin typeface="fkGroteskNeue"/>
                <a:ea typeface="Aptos"/>
                <a:cs typeface="Aptos"/>
              </a:rPr>
              <a:t>Fülle die Matcha-Schale mit heißem Wasser und stelle den Bambusbesen hinein.</a:t>
            </a:r>
            <a:r>
              <a:rPr sz="1600" b="0" i="0" dirty="0">
                <a:latin typeface="fkGroteskNeue"/>
                <a:ea typeface="Aptos"/>
                <a:cs typeface="Aptos"/>
              </a:rPr>
              <a:t> </a:t>
            </a:r>
          </a:p>
          <a:p>
            <a:pPr marL="228600" lvl="0" indent="-228600" algn="l" rtl="0">
              <a:buFont typeface="Symbol"/>
              <a:buChar char="•"/>
            </a:pPr>
            <a:r>
              <a:rPr lang="de-DE" sz="1600" b="0" i="0" dirty="0">
                <a:latin typeface="fkGroteskNeue"/>
                <a:ea typeface="Aptos"/>
                <a:cs typeface="Aptos"/>
              </a:rPr>
              <a:t>Nach einer Minute Wasser abgießen und die Schale trockenwischen.</a:t>
            </a:r>
            <a:r>
              <a:rPr sz="1600" b="0" i="0" dirty="0">
                <a:latin typeface="fkGroteskNeue"/>
                <a:ea typeface="Aptos"/>
                <a:cs typeface="Aptos"/>
              </a:rPr>
              <a:t> </a:t>
            </a:r>
          </a:p>
          <a:p>
            <a:pPr marL="228600" lvl="0" indent="-228600" algn="l" rtl="0">
              <a:buFont typeface="Symbol"/>
              <a:buChar char="•"/>
            </a:pPr>
            <a:r>
              <a:rPr lang="de-DE" sz="1600" b="0" i="0" dirty="0">
                <a:latin typeface="fkGroteskNeue"/>
                <a:ea typeface="Aptos"/>
                <a:cs typeface="Aptos"/>
              </a:rPr>
              <a:t>So wird der Besen geschmeidig und die Schale vorgewärmt.</a:t>
            </a:r>
            <a:r>
              <a:rPr sz="1600" b="0" i="0" dirty="0">
                <a:latin typeface="fkGroteskNeue"/>
                <a:ea typeface="Aptos"/>
                <a:cs typeface="Aptos"/>
              </a:rPr>
              <a:t> </a:t>
            </a:r>
          </a:p>
          <a:p>
            <a:pPr algn="l" rtl="0"/>
            <a:r>
              <a:rPr lang="de-DE" sz="1600" b="1" i="0" dirty="0">
                <a:latin typeface="fkGroteskNeue"/>
                <a:ea typeface="Aptos"/>
                <a:cs typeface="Aptos"/>
              </a:rPr>
              <a:t>Bildbeschreibung:</a:t>
            </a:r>
            <a:r>
              <a:rPr lang="de-DE" sz="1600" b="0" i="0" dirty="0">
                <a:latin typeface="fkGroteskNeue"/>
                <a:ea typeface="Aptos"/>
                <a:cs typeface="Aptos"/>
              </a:rPr>
              <a:t> Schale mit Wasser gefüllt, Bambusbesen steht darin.</a:t>
            </a:r>
            <a:r>
              <a:rPr sz="1600" b="0" i="0" dirty="0">
                <a:latin typeface="fkGroteskNeue"/>
                <a:ea typeface="Aptos"/>
                <a:cs typeface="Aptos"/>
              </a:rPr>
              <a:t> </a:t>
            </a:r>
          </a:p>
          <a:p>
            <a:pPr algn="l" rtl="0"/>
            <a:r>
              <a:rPr lang="de-DE" sz="1600" b="1" i="0" dirty="0">
                <a:latin typeface="fkGroteskNeue"/>
                <a:ea typeface="Aptos"/>
                <a:cs typeface="Aptos"/>
              </a:rPr>
              <a:t>Schritt 2: Matcha sieben</a:t>
            </a:r>
            <a:r>
              <a:rPr sz="1600" b="0" i="0" dirty="0">
                <a:latin typeface="fkGroteskNeue"/>
                <a:ea typeface="Aptos"/>
                <a:cs typeface="Aptos"/>
              </a:rPr>
              <a:t> </a:t>
            </a:r>
          </a:p>
          <a:p>
            <a:pPr algn="l" rtl="0"/>
            <a:r>
              <a:rPr lang="de-DE" sz="1600" b="0" i="0" dirty="0">
                <a:latin typeface="fkGroteskNeue"/>
                <a:ea typeface="Aptos"/>
                <a:cs typeface="Aptos"/>
              </a:rPr>
              <a:t>Gib 1–2</a:t>
            </a:r>
            <a:r>
              <a:rPr lang="de-DE" sz="1600" b="0" i="0" dirty="0">
                <a:latin typeface="fkGroteskNeue"/>
                <a:ea typeface="Arial"/>
                <a:cs typeface="Arial"/>
              </a:rPr>
              <a:t> </a:t>
            </a:r>
            <a:r>
              <a:rPr lang="de-DE" sz="1600" b="0" i="0" dirty="0">
                <a:latin typeface="fkGroteskNeue"/>
                <a:ea typeface="Aptos"/>
                <a:cs typeface="Aptos"/>
              </a:rPr>
              <a:t>g Matcha-Pulver (etwa 1-2 Bambuslöffel oder ½–1 Teelöffel) durch ein feines Sieb direkt in die Schale, um Klümpchen zu vermeiden.</a:t>
            </a:r>
            <a:r>
              <a:rPr sz="1600" b="0" i="0" dirty="0">
                <a:latin typeface="fkGroteskNeue"/>
                <a:ea typeface="Aptos"/>
                <a:cs typeface="Aptos"/>
              </a:rPr>
              <a:t> </a:t>
            </a:r>
          </a:p>
          <a:p>
            <a:pPr marL="228600" lvl="0" indent="-228600" algn="l" rtl="0">
              <a:buFont typeface="Symbol"/>
              <a:buChar char="•"/>
            </a:pPr>
            <a:r>
              <a:rPr lang="de-DE" sz="1600" b="0" i="0" dirty="0">
                <a:latin typeface="fkGroteskNeue"/>
                <a:ea typeface="Aptos"/>
                <a:cs typeface="Aptos"/>
              </a:rPr>
              <a:t>Das Pulver wird dadurch feiner und löst sich besser auf.</a:t>
            </a:r>
            <a:r>
              <a:rPr sz="1600" b="0" i="0" dirty="0">
                <a:latin typeface="fkGroteskNeue"/>
                <a:ea typeface="Aptos"/>
                <a:cs typeface="Aptos"/>
              </a:rPr>
              <a:t> </a:t>
            </a:r>
          </a:p>
          <a:p>
            <a:pPr algn="l" rtl="0"/>
            <a:r>
              <a:rPr lang="de-DE" sz="1600" b="1" i="0" dirty="0">
                <a:latin typeface="fkGroteskNeue"/>
                <a:ea typeface="Aptos"/>
                <a:cs typeface="Aptos"/>
              </a:rPr>
              <a:t>Bildbeschreibung:</a:t>
            </a:r>
            <a:r>
              <a:rPr lang="de-DE" sz="1600" b="0" i="0" dirty="0">
                <a:latin typeface="fkGroteskNeue"/>
                <a:ea typeface="Aptos"/>
                <a:cs typeface="Aptos"/>
              </a:rPr>
              <a:t> Ein feines Sieb steht über der Schale, grünes Pulver wird mit einem Löffel hindurch gestrichen.</a:t>
            </a:r>
            <a:r>
              <a:rPr sz="1600" b="0" i="0" dirty="0">
                <a:latin typeface="fkGroteskNeue"/>
                <a:ea typeface="Aptos"/>
                <a:cs typeface="Aptos"/>
              </a:rPr>
              <a:t> </a:t>
            </a:r>
          </a:p>
          <a:p>
            <a:pPr algn="l" rtl="0"/>
            <a:r>
              <a:rPr lang="de-DE" sz="1600" b="1" i="0" dirty="0">
                <a:latin typeface="fkGroteskNeue"/>
                <a:ea typeface="Aptos"/>
                <a:cs typeface="Aptos"/>
              </a:rPr>
              <a:t>Schritt 3: Anrühren zur Paste</a:t>
            </a:r>
            <a:r>
              <a:rPr sz="1600" b="0" i="0" dirty="0">
                <a:latin typeface="fkGroteskNeue"/>
                <a:ea typeface="Aptos"/>
                <a:cs typeface="Aptos"/>
              </a:rPr>
              <a:t> </a:t>
            </a:r>
          </a:p>
          <a:p>
            <a:pPr algn="l" rtl="0"/>
            <a:r>
              <a:rPr lang="de-DE" sz="1600" b="0" i="0" dirty="0">
                <a:latin typeface="fkGroteskNeue"/>
                <a:ea typeface="Aptos"/>
                <a:cs typeface="Aptos"/>
              </a:rPr>
              <a:t>Gib einen kleinen Schluck kaltes Wasser zum Pulver und verrühre es mit dem Besen zu einer </a:t>
            </a:r>
            <a:r>
              <a:rPr lang="de-DE" sz="1600" b="0" i="0" err="1">
                <a:latin typeface="fkGroteskNeue"/>
                <a:ea typeface="Aptos"/>
                <a:cs typeface="Aptos"/>
              </a:rPr>
              <a:t>klumpenfreien</a:t>
            </a:r>
            <a:r>
              <a:rPr lang="de-DE" sz="1600" b="0" i="0" dirty="0">
                <a:latin typeface="fkGroteskNeue"/>
                <a:ea typeface="Aptos"/>
                <a:cs typeface="Aptos"/>
              </a:rPr>
              <a:t>, dicken Paste.</a:t>
            </a:r>
            <a:r>
              <a:rPr sz="1600" b="0" i="0" dirty="0">
                <a:latin typeface="fkGroteskNeue"/>
                <a:ea typeface="Aptos"/>
                <a:cs typeface="Aptos"/>
              </a:rPr>
              <a:t> </a:t>
            </a:r>
          </a:p>
          <a:p>
            <a:pPr algn="l" rtl="0"/>
            <a:r>
              <a:rPr lang="de-DE" sz="1600" b="1" i="0" dirty="0">
                <a:latin typeface="fkGroteskNeue"/>
                <a:ea typeface="Aptos"/>
                <a:cs typeface="Aptos"/>
              </a:rPr>
              <a:t>Bildbeschreibung:</a:t>
            </a:r>
            <a:r>
              <a:rPr lang="de-DE" sz="1600" b="0" i="0" dirty="0">
                <a:latin typeface="fkGroteskNeue"/>
                <a:ea typeface="Aptos"/>
                <a:cs typeface="Aptos"/>
              </a:rPr>
              <a:t> Pulver und etwas Wasser werden mit dem Bambusbesen am Boden der Schale verquirlt.</a:t>
            </a:r>
            <a:r>
              <a:rPr sz="1600" b="0" i="0" dirty="0">
                <a:latin typeface="fkGroteskNeue"/>
                <a:ea typeface="Aptos"/>
                <a:cs typeface="Aptos"/>
              </a:rPr>
              <a:t> </a:t>
            </a:r>
          </a:p>
          <a:p>
            <a:pPr rtl="0"/>
            <a:endParaRPr sz="1600" dirty="0">
              <a:latin typeface="fkGroteskNeue"/>
            </a:endParaRPr>
          </a:p>
          <a:p>
            <a:pPr algn="l" rtl="0"/>
            <a:r>
              <a:rPr lang="de-DE" sz="1600" b="1" i="0" dirty="0">
                <a:latin typeface="fkGroteskNeue"/>
                <a:ea typeface="Aptos"/>
                <a:cs typeface="Aptos"/>
              </a:rPr>
              <a:t>Schritt 4: Wasser aufgießen und schaumig schlagen</a:t>
            </a:r>
            <a:r>
              <a:rPr sz="1600" b="0" i="0" dirty="0">
                <a:latin typeface="fkGroteskNeue"/>
                <a:ea typeface="Aptos"/>
                <a:cs typeface="Aptos"/>
              </a:rPr>
              <a:t> </a:t>
            </a:r>
          </a:p>
          <a:p>
            <a:pPr algn="l" rtl="0"/>
            <a:r>
              <a:rPr lang="de-DE" sz="1600" b="0" i="0" dirty="0">
                <a:latin typeface="fkGroteskNeue"/>
                <a:ea typeface="Aptos"/>
                <a:cs typeface="Aptos"/>
              </a:rPr>
              <a:t>Füge etwa 60–80</a:t>
            </a:r>
            <a:r>
              <a:rPr lang="de-DE" sz="1600" b="0" i="0" dirty="0">
                <a:latin typeface="fkGroteskNeue"/>
                <a:ea typeface="Arial"/>
                <a:cs typeface="Arial"/>
              </a:rPr>
              <a:t> </a:t>
            </a:r>
            <a:r>
              <a:rPr lang="de-DE" sz="1600" b="0" i="0" dirty="0">
                <a:latin typeface="fkGroteskNeue"/>
                <a:ea typeface="Aptos"/>
                <a:cs typeface="Aptos"/>
              </a:rPr>
              <a:t>ml heißes Wasser (max. 80</a:t>
            </a:r>
            <a:r>
              <a:rPr lang="de-DE" sz="1600" b="0" i="0" dirty="0">
                <a:latin typeface="fkGroteskNeue"/>
                <a:ea typeface="Arial"/>
                <a:cs typeface="Arial"/>
              </a:rPr>
              <a:t> </a:t>
            </a:r>
            <a:r>
              <a:rPr lang="de-DE" sz="1600" b="0" i="0" dirty="0">
                <a:latin typeface="fkGroteskNeue"/>
                <a:ea typeface="Aptos"/>
                <a:cs typeface="Aptos"/>
              </a:rPr>
              <a:t>°C) hinzu und schlage den Tee mit dem </a:t>
            </a:r>
            <a:r>
              <a:rPr lang="de-DE" sz="1600" b="0" i="0" err="1">
                <a:latin typeface="fkGroteskNeue"/>
                <a:ea typeface="Aptos"/>
                <a:cs typeface="Aptos"/>
              </a:rPr>
              <a:t>Chasen</a:t>
            </a:r>
            <a:r>
              <a:rPr lang="de-DE" sz="1600" b="0" i="0" dirty="0">
                <a:latin typeface="fkGroteskNeue"/>
                <a:ea typeface="Aptos"/>
                <a:cs typeface="Aptos"/>
              </a:rPr>
              <a:t> kräftig in schnellen „M“- oder „W“-Bewegungen cremig, bis sich feiner Schaum bildet.</a:t>
            </a:r>
            <a:r>
              <a:rPr sz="1600" b="0" i="0" dirty="0">
                <a:latin typeface="fkGroteskNeue"/>
                <a:ea typeface="Aptos"/>
                <a:cs typeface="Aptos"/>
              </a:rPr>
              <a:t> </a:t>
            </a:r>
          </a:p>
          <a:p>
            <a:pPr marL="228600" lvl="0" indent="-228600" algn="l" rtl="0">
              <a:buFont typeface="Symbol"/>
              <a:buChar char="•"/>
            </a:pPr>
            <a:r>
              <a:rPr lang="de-DE" sz="1600" b="0" i="0" dirty="0">
                <a:latin typeface="fkGroteskNeue"/>
                <a:ea typeface="Aptos"/>
                <a:cs typeface="Aptos"/>
              </a:rPr>
              <a:t>Der Besen sollte dabei knapp unter der Oberfläche bleiben.</a:t>
            </a:r>
            <a:r>
              <a:rPr sz="1600" b="0" i="0" dirty="0">
                <a:latin typeface="fkGroteskNeue"/>
                <a:ea typeface="Aptos"/>
                <a:cs typeface="Aptos"/>
              </a:rPr>
              <a:t> </a:t>
            </a:r>
          </a:p>
          <a:p>
            <a:pPr algn="l" rtl="0"/>
            <a:r>
              <a:rPr lang="de-DE" sz="1600" b="1" i="0" dirty="0">
                <a:latin typeface="fkGroteskNeue"/>
                <a:ea typeface="Aptos"/>
                <a:cs typeface="Aptos"/>
              </a:rPr>
              <a:t>Bildbeschreibung:</a:t>
            </a:r>
            <a:r>
              <a:rPr lang="de-DE" sz="1600" b="0" i="0" dirty="0">
                <a:latin typeface="fkGroteskNeue"/>
                <a:ea typeface="Aptos"/>
                <a:cs typeface="Aptos"/>
              </a:rPr>
              <a:t> Der Besen wird in der Schale schnell bewegt, auf dem Tee bildet sich eine Schaumkrone.</a:t>
            </a:r>
            <a:r>
              <a:rPr sz="1600" b="0" i="0" dirty="0">
                <a:latin typeface="fkGroteskNeue"/>
                <a:ea typeface="Aptos"/>
                <a:cs typeface="Aptos"/>
              </a:rPr>
              <a:t> </a:t>
            </a:r>
          </a:p>
          <a:p>
            <a:pPr algn="l" rtl="0"/>
            <a:r>
              <a:rPr lang="de-DE" sz="1600" b="1" i="0" dirty="0">
                <a:latin typeface="fkGroteskNeue"/>
                <a:ea typeface="Aptos"/>
                <a:cs typeface="Aptos"/>
              </a:rPr>
              <a:t>Schritt 5: Genießen</a:t>
            </a:r>
            <a:r>
              <a:rPr sz="1600" b="0" i="0" dirty="0">
                <a:latin typeface="fkGroteskNeue"/>
                <a:ea typeface="Aptos"/>
                <a:cs typeface="Aptos"/>
              </a:rPr>
              <a:t> </a:t>
            </a:r>
          </a:p>
          <a:p>
            <a:pPr algn="l" rtl="0"/>
            <a:r>
              <a:rPr lang="de-DE" sz="1600" b="0" i="0" dirty="0">
                <a:latin typeface="fkGroteskNeue"/>
                <a:ea typeface="Aptos"/>
                <a:cs typeface="Aptos"/>
              </a:rPr>
              <a:t>Genieße den Matcha Tee direkt aus der Schale. Der Matcha kann nun pur oder auf Wunsch mit etwas mehr Wasser erweitert werden.</a:t>
            </a:r>
            <a:r>
              <a:rPr sz="1600" b="0" i="0" dirty="0">
                <a:latin typeface="fkGroteskNeue"/>
                <a:ea typeface="Aptos"/>
                <a:cs typeface="Aptos"/>
              </a:rPr>
              <a:t> </a:t>
            </a:r>
          </a:p>
          <a:p>
            <a:pPr algn="l" rtl="0"/>
            <a:r>
              <a:rPr lang="de-DE" sz="1600" b="1" i="0" dirty="0">
                <a:latin typeface="fkGroteskNeue"/>
                <a:ea typeface="Aptos"/>
                <a:cs typeface="Aptos"/>
              </a:rPr>
              <a:t>Bildbeschreibung:</a:t>
            </a:r>
            <a:r>
              <a:rPr lang="de-DE" sz="1600" b="0" i="0" dirty="0">
                <a:latin typeface="fkGroteskNeue"/>
                <a:ea typeface="Aptos"/>
                <a:cs typeface="Aptos"/>
              </a:rPr>
              <a:t> Fertige grüne Teeschale mit feinem Schaum an der Oberfläche.</a:t>
            </a:r>
            <a:r>
              <a:rPr sz="1600" b="0" i="0" dirty="0">
                <a:latin typeface="fkGroteskNeue"/>
                <a:ea typeface="Aptos"/>
                <a:cs typeface="Aptos"/>
              </a:rPr>
              <a:t> </a:t>
            </a:r>
          </a:p>
          <a:p>
            <a:pPr algn="l" rtl="0"/>
            <a:r>
              <a:rPr lang="de-DE" sz="1600" b="1" i="0" dirty="0">
                <a:latin typeface="fkGroteskNeue"/>
                <a:ea typeface="Aptos"/>
                <a:cs typeface="Aptos"/>
              </a:rPr>
              <a:t>Tipps und Reinigung</a:t>
            </a:r>
            <a:r>
              <a:rPr sz="1600" b="0" i="0" dirty="0">
                <a:latin typeface="fkGroteskNeue"/>
                <a:ea typeface="Aptos"/>
                <a:cs typeface="Aptos"/>
              </a:rPr>
              <a:t> </a:t>
            </a:r>
          </a:p>
          <a:p>
            <a:pPr algn="l" rtl="0"/>
            <a:r>
              <a:rPr lang="de-DE" sz="1600" b="0" i="0" dirty="0">
                <a:latin typeface="fkGroteskNeue"/>
                <a:ea typeface="Aptos"/>
                <a:cs typeface="Aptos"/>
              </a:rPr>
              <a:t>Spüle den Besen nach dem Gebrauch nur mit Wasser ab und lasse ihn auf einem Halter trocknen, damit er seine Form behält.</a:t>
            </a:r>
            <a:r>
              <a:rPr sz="1600" b="0" i="0" dirty="0">
                <a:latin typeface="fkGroteskNeue"/>
                <a:ea typeface="Aptos"/>
                <a:cs typeface="Aptos"/>
              </a:rPr>
              <a:t> </a:t>
            </a:r>
          </a:p>
          <a:p>
            <a:pPr algn="l" rtl="0"/>
            <a:r>
              <a:rPr lang="de-DE" sz="1600" b="1" i="0" dirty="0">
                <a:latin typeface="fkGroteskNeue"/>
                <a:ea typeface="Aptos"/>
                <a:cs typeface="Aptos"/>
              </a:rPr>
              <a:t>Bildbeschreibung:</a:t>
            </a:r>
            <a:r>
              <a:rPr lang="de-DE" sz="1600" b="0" i="0" dirty="0">
                <a:latin typeface="fkGroteskNeue"/>
                <a:ea typeface="Aptos"/>
                <a:cs typeface="Aptos"/>
              </a:rPr>
              <a:t> Der Bambusbesen steht auf einem Halter zum Trocknen.</a:t>
            </a:r>
            <a:r>
              <a:rPr sz="1600" b="0" i="0" dirty="0">
                <a:latin typeface="fkGroteskNeue"/>
                <a:ea typeface="Aptos"/>
                <a:cs typeface="Aptos"/>
              </a:rPr>
              <a:t> </a:t>
            </a:r>
          </a:p>
          <a:p>
            <a:pPr algn="l" rtl="0"/>
            <a:r>
              <a:rPr lang="de-DE" sz="1600" b="0" i="0" dirty="0">
                <a:latin typeface="fkGroteskNeue"/>
                <a:ea typeface="Aptos"/>
                <a:cs typeface="Aptos"/>
              </a:rPr>
              <a:t>Diese Anleitung eignet sich optimal für ein Matcha-Tee-Set und sorgt für einen aromatischen, schaumigen Tee wie in Japan.</a:t>
            </a:r>
            <a:r>
              <a:rPr sz="1600" b="0" i="0" dirty="0">
                <a:latin typeface="fkGroteskNeue"/>
                <a:ea typeface="Aptos"/>
                <a:cs typeface="Aptos"/>
              </a:rPr>
              <a:t> </a:t>
            </a:r>
          </a:p>
          <a:p>
            <a:pPr rtl="0"/>
            <a:endParaRPr/>
          </a:p>
          <a:p>
            <a:pPr rtl="0"/>
            <a:endParaRPr/>
          </a:p>
          <a:p>
            <a:pPr algn="ctr"/>
            <a:endParaRPr lang="de-DE"/>
          </a:p>
        </p:txBody>
      </p:sp>
    </p:spTree>
    <p:extLst>
      <p:ext uri="{BB962C8B-B14F-4D97-AF65-F5344CB8AC3E}">
        <p14:creationId xmlns:p14="http://schemas.microsoft.com/office/powerpoint/2010/main" val="2095375367"/>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329</Words>
  <Application>Microsoft Office PowerPoint</Application>
  <PresentationFormat>Benutzerdefiniert</PresentationFormat>
  <Paragraphs>18</Paragraphs>
  <Slides>3</Slides>
  <Notes>0</Notes>
  <HiddenSlides>0</HiddenSlides>
  <MMClips>0</MMClips>
  <ScaleCrop>false</ScaleCrop>
  <HeadingPairs>
    <vt:vector size="4" baseType="variant">
      <vt:variant>
        <vt:lpstr>Design</vt:lpstr>
      </vt:variant>
      <vt:variant>
        <vt:i4>1</vt:i4>
      </vt:variant>
      <vt:variant>
        <vt:lpstr>Folientitel</vt:lpstr>
      </vt:variant>
      <vt:variant>
        <vt:i4>3</vt:i4>
      </vt:variant>
    </vt:vector>
  </HeadingPairs>
  <TitlesOfParts>
    <vt:vector size="4" baseType="lpstr">
      <vt:lpstr>Office</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Thimo Ratz</dc:creator>
  <cp:lastModifiedBy>Thimo Ratz</cp:lastModifiedBy>
  <cp:revision>33</cp:revision>
  <dcterms:created xsi:type="dcterms:W3CDTF">2025-10-04T15:16:25Z</dcterms:created>
  <dcterms:modified xsi:type="dcterms:W3CDTF">2025-10-26T17:23:59Z</dcterms:modified>
</cp:coreProperties>
</file>